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55"/>
  </p:notesMasterIdLst>
  <p:sldIdLst>
    <p:sldId id="390" r:id="rId2"/>
    <p:sldId id="256" r:id="rId3"/>
    <p:sldId id="268" r:id="rId4"/>
    <p:sldId id="269" r:id="rId5"/>
    <p:sldId id="330" r:id="rId6"/>
    <p:sldId id="279" r:id="rId7"/>
    <p:sldId id="272" r:id="rId8"/>
    <p:sldId id="267" r:id="rId9"/>
    <p:sldId id="331" r:id="rId10"/>
    <p:sldId id="276" r:id="rId11"/>
    <p:sldId id="389" r:id="rId12"/>
    <p:sldId id="275" r:id="rId13"/>
    <p:sldId id="277" r:id="rId14"/>
    <p:sldId id="278" r:id="rId15"/>
    <p:sldId id="270" r:id="rId16"/>
    <p:sldId id="273" r:id="rId17"/>
    <p:sldId id="271" r:id="rId18"/>
    <p:sldId id="257" r:id="rId19"/>
    <p:sldId id="332" r:id="rId20"/>
    <p:sldId id="338" r:id="rId21"/>
    <p:sldId id="274" r:id="rId22"/>
    <p:sldId id="281" r:id="rId23"/>
    <p:sldId id="393" r:id="rId24"/>
    <p:sldId id="334" r:id="rId25"/>
    <p:sldId id="284" r:id="rId26"/>
    <p:sldId id="285" r:id="rId27"/>
    <p:sldId id="286" r:id="rId28"/>
    <p:sldId id="287" r:id="rId29"/>
    <p:sldId id="288" r:id="rId30"/>
    <p:sldId id="289" r:id="rId31"/>
    <p:sldId id="396" r:id="rId32"/>
    <p:sldId id="293" r:id="rId33"/>
    <p:sldId id="335" r:id="rId34"/>
    <p:sldId id="391" r:id="rId35"/>
    <p:sldId id="400" r:id="rId36"/>
    <p:sldId id="401" r:id="rId37"/>
    <p:sldId id="419" r:id="rId38"/>
    <p:sldId id="399" r:id="rId39"/>
    <p:sldId id="402" r:id="rId40"/>
    <p:sldId id="403" r:id="rId41"/>
    <p:sldId id="404" r:id="rId42"/>
    <p:sldId id="420" r:id="rId43"/>
    <p:sldId id="421" r:id="rId44"/>
    <p:sldId id="422" r:id="rId45"/>
    <p:sldId id="423" r:id="rId46"/>
    <p:sldId id="424" r:id="rId47"/>
    <p:sldId id="425" r:id="rId48"/>
    <p:sldId id="426" r:id="rId49"/>
    <p:sldId id="427" r:id="rId50"/>
    <p:sldId id="428" r:id="rId51"/>
    <p:sldId id="429" r:id="rId52"/>
    <p:sldId id="430" r:id="rId53"/>
    <p:sldId id="431" r:id="rId54"/>
  </p:sldIdLst>
  <p:sldSz cx="12192000" cy="6858000"/>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A3CD"/>
    <a:srgbClr val="874B88"/>
    <a:srgbClr val="C08DC1"/>
    <a:srgbClr val="4A294B"/>
    <a:srgbClr val="6538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498"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a:lvl1pPr>
          </a:lstStyle>
          <a:p>
            <a:fld id="{A0C77B93-4B65-43BC-986D-30A083BA3B6D}" type="datetimeFigureOut">
              <a:rPr lang="en-GB" smtClean="0"/>
              <a:pPr/>
              <a:t>20/08/2019</a:t>
            </a:fld>
            <a:endParaRPr lang="en-GB"/>
          </a:p>
        </p:txBody>
      </p:sp>
      <p:sp>
        <p:nvSpPr>
          <p:cNvPr id="4" name="Slide Image Placeholder 3"/>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6CC93BD8-3189-49D8-9785-A53DD339652D}" type="slidenum">
              <a:rPr lang="en-GB" smtClean="0"/>
              <a:pPr/>
              <a:t>‹#›</a:t>
            </a:fld>
            <a:endParaRPr lang="en-GB"/>
          </a:p>
        </p:txBody>
      </p:sp>
    </p:spTree>
    <p:extLst>
      <p:ext uri="{BB962C8B-B14F-4D97-AF65-F5344CB8AC3E}">
        <p14:creationId xmlns:p14="http://schemas.microsoft.com/office/powerpoint/2010/main" val="1670144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0E8002F-B141-4E4E-8122-FEDB68E0122F}" type="datetime1">
              <a:rPr lang="en-IN" smtClean="0"/>
              <a:pPr/>
              <a:t>20-08-2019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0579858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9C6A8A-22B0-4576-AC7D-C244CDC05705}" type="datetime1">
              <a:rPr lang="en-IN" smtClean="0"/>
              <a:pPr/>
              <a:t>20-08-2019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200513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84BF40-9001-43B2-B7D9-11294C182E58}" type="datetime1">
              <a:rPr lang="en-IN" smtClean="0"/>
              <a:pPr/>
              <a:t>20-08-2019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2273811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3B2601-CC4B-48FD-899B-10A4E4DAB3AF}" type="datetime1">
              <a:rPr lang="en-IN" smtClean="0"/>
              <a:pPr/>
              <a:t>20-08-2019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389695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DEA3C2-B31F-4B45-9DDA-999C4465326F}" type="datetime1">
              <a:rPr lang="en-IN" smtClean="0"/>
              <a:pPr/>
              <a:t>20-08-2019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32980625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F8CB181-1E44-42FD-97FB-F9B3F0DA26B5}" type="datetime1">
              <a:rPr lang="en-IN" smtClean="0"/>
              <a:pPr/>
              <a:t>20-08-2019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21265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4B650E3-0C0D-4530-BB84-B3A3AC822631}" type="datetime1">
              <a:rPr lang="en-IN" smtClean="0"/>
              <a:pPr/>
              <a:t>20-08-2019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02127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4E6F7D-8578-4118-9CB7-5202AFEFF44B}" type="datetime1">
              <a:rPr lang="en-IN" smtClean="0"/>
              <a:pPr/>
              <a:t>20-08-2019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2690511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BA65B-0C08-4EE5-BE80-BE7117C657FC}" type="datetime1">
              <a:rPr lang="en-IN" smtClean="0"/>
              <a:pPr/>
              <a:t>20-08-2019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17400894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B5CB0E-91CE-43CA-9B2B-54CB46202969}" type="datetime1">
              <a:rPr lang="en-IN" smtClean="0"/>
              <a:pPr/>
              <a:t>20-08-2019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14282928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B71440-E133-4FA8-A586-E729687B62EA}" type="datetime1">
              <a:rPr lang="en-IN" smtClean="0"/>
              <a:pPr/>
              <a:t>20-08-2019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889626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1A252-A1A4-4BF6-8863-647EE4CDA241}" type="datetime1">
              <a:rPr lang="en-IN" smtClean="0"/>
              <a:pPr/>
              <a:t>20-08-2019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A5F895-E80C-4F0A-89F5-1D1C47CE5155}" type="slidenum">
              <a:rPr lang="en-IN" smtClean="0"/>
              <a:pPr/>
              <a:t>‹#›</a:t>
            </a:fld>
            <a:endParaRPr lang="en-IN"/>
          </a:p>
        </p:txBody>
      </p:sp>
      <p:sp>
        <p:nvSpPr>
          <p:cNvPr id="7" name="Rectangle 6"/>
          <p:cNvSpPr/>
          <p:nvPr userDrawn="1"/>
        </p:nvSpPr>
        <p:spPr>
          <a:xfrm>
            <a:off x="0" y="6592529"/>
            <a:ext cx="12192000" cy="265471"/>
          </a:xfrm>
          <a:prstGeom prst="rect">
            <a:avLst/>
          </a:prstGeom>
          <a:solidFill>
            <a:srgbClr val="4A2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100" dirty="0" smtClean="0"/>
              <a:t>All rights</a:t>
            </a:r>
            <a:r>
              <a:rPr lang="en-GB" sz="1100" baseline="0" dirty="0" smtClean="0"/>
              <a:t> reserved </a:t>
            </a:r>
            <a:r>
              <a:rPr lang="en-GB" sz="1100" dirty="0" smtClean="0"/>
              <a:t>© Sami</a:t>
            </a:r>
            <a:r>
              <a:rPr lang="en-GB" sz="1100" baseline="0" dirty="0" smtClean="0"/>
              <a:t> Direct |  www.samidirect.com</a:t>
            </a:r>
            <a:endParaRPr lang="en-GB" sz="1100" dirty="0"/>
          </a:p>
        </p:txBody>
      </p:sp>
    </p:spTree>
    <p:extLst>
      <p:ext uri="{BB962C8B-B14F-4D97-AF65-F5344CB8AC3E}">
        <p14:creationId xmlns:p14="http://schemas.microsoft.com/office/powerpoint/2010/main" val="169185620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61.pn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jpeg"/><Relationship Id="rId9"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4" Type="http://schemas.openxmlformats.org/officeDocument/2006/relationships/image" Target="../media/image74.jpeg"/></Relationships>
</file>

<file path=ppt/slides/_rels/slide1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85.jpeg"/><Relationship Id="rId13" Type="http://schemas.openxmlformats.org/officeDocument/2006/relationships/image" Target="../media/image90.jpeg"/><Relationship Id="rId3" Type="http://schemas.openxmlformats.org/officeDocument/2006/relationships/image" Target="../media/image80.jpeg"/><Relationship Id="rId7" Type="http://schemas.openxmlformats.org/officeDocument/2006/relationships/image" Target="../media/image84.jpeg"/><Relationship Id="rId12" Type="http://schemas.openxmlformats.org/officeDocument/2006/relationships/image" Target="../media/image89.jpeg"/><Relationship Id="rId2" Type="http://schemas.openxmlformats.org/officeDocument/2006/relationships/image" Target="../media/image79.jpeg"/><Relationship Id="rId16" Type="http://schemas.openxmlformats.org/officeDocument/2006/relationships/image" Target="../media/image93.jpeg"/><Relationship Id="rId1" Type="http://schemas.openxmlformats.org/officeDocument/2006/relationships/slideLayout" Target="../slideLayouts/slideLayout7.xml"/><Relationship Id="rId6" Type="http://schemas.openxmlformats.org/officeDocument/2006/relationships/image" Target="../media/image83.jpeg"/><Relationship Id="rId11" Type="http://schemas.openxmlformats.org/officeDocument/2006/relationships/image" Target="../media/image88.jpeg"/><Relationship Id="rId5" Type="http://schemas.openxmlformats.org/officeDocument/2006/relationships/image" Target="../media/image82.jpeg"/><Relationship Id="rId15" Type="http://schemas.openxmlformats.org/officeDocument/2006/relationships/image" Target="../media/image92.jpeg"/><Relationship Id="rId10" Type="http://schemas.openxmlformats.org/officeDocument/2006/relationships/image" Target="../media/image87.jpeg"/><Relationship Id="rId4" Type="http://schemas.openxmlformats.org/officeDocument/2006/relationships/image" Target="../media/image81.jpeg"/><Relationship Id="rId9" Type="http://schemas.openxmlformats.org/officeDocument/2006/relationships/image" Target="../media/image86.jpeg"/><Relationship Id="rId14" Type="http://schemas.openxmlformats.org/officeDocument/2006/relationships/image" Target="../media/image91.jpeg"/></Relationships>
</file>

<file path=ppt/slides/_rels/slide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wmf"/><Relationship Id="rId1" Type="http://schemas.openxmlformats.org/officeDocument/2006/relationships/slideLayout" Target="../slideLayouts/slideLayout7.xml"/><Relationship Id="rId5" Type="http://schemas.openxmlformats.org/officeDocument/2006/relationships/image" Target="../media/image25.jpe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95.png"/><Relationship Id="rId4" Type="http://schemas.openxmlformats.org/officeDocument/2006/relationships/image" Target="../media/image94.w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2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7.xml"/><Relationship Id="rId5" Type="http://schemas.openxmlformats.org/officeDocument/2006/relationships/image" Target="../media/image104.pn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jpeg"/><Relationship Id="rId4" Type="http://schemas.openxmlformats.org/officeDocument/2006/relationships/image" Target="../media/image122.jpeg"/></Relationships>
</file>

<file path=ppt/slides/_rels/slide3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33.jpe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jpeg"/><Relationship Id="rId1" Type="http://schemas.openxmlformats.org/officeDocument/2006/relationships/slideLayout" Target="../slideLayouts/slideLayout7.xml"/><Relationship Id="rId6" Type="http://schemas.openxmlformats.org/officeDocument/2006/relationships/image" Target="../media/image131.jpeg"/><Relationship Id="rId5" Type="http://schemas.openxmlformats.org/officeDocument/2006/relationships/image" Target="../media/image130.jpeg"/><Relationship Id="rId4" Type="http://schemas.openxmlformats.org/officeDocument/2006/relationships/image" Target="../media/image129.png"/><Relationship Id="rId9" Type="http://schemas.openxmlformats.org/officeDocument/2006/relationships/image" Target="../media/image134.png"/></Relationships>
</file>

<file path=ppt/slides/_rels/slide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jpeg"/></Relationships>
</file>

<file path=ppt/slides/_rels/slide40.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38.jpeg"/><Relationship Id="rId7" Type="http://schemas.openxmlformats.org/officeDocument/2006/relationships/image" Target="../media/image142.jpeg"/><Relationship Id="rId2" Type="http://schemas.openxmlformats.org/officeDocument/2006/relationships/image" Target="../media/image137.jpeg"/><Relationship Id="rId1" Type="http://schemas.openxmlformats.org/officeDocument/2006/relationships/slideLayout" Target="../slideLayouts/slideLayout7.xml"/><Relationship Id="rId6" Type="http://schemas.openxmlformats.org/officeDocument/2006/relationships/image" Target="../media/image141.jpeg"/><Relationship Id="rId5" Type="http://schemas.openxmlformats.org/officeDocument/2006/relationships/image" Target="../media/image140.jpeg"/><Relationship Id="rId4" Type="http://schemas.openxmlformats.org/officeDocument/2006/relationships/image" Target="../media/image139.jpeg"/></Relationships>
</file>

<file path=ppt/slides/_rels/slide43.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 Id="rId6" Type="http://schemas.openxmlformats.org/officeDocument/2006/relationships/image" Target="../media/image147.jpeg"/><Relationship Id="rId5" Type="http://schemas.openxmlformats.org/officeDocument/2006/relationships/image" Target="../media/image146.jpeg"/><Relationship Id="rId4" Type="http://schemas.openxmlformats.org/officeDocument/2006/relationships/image" Target="../media/image145.jpeg"/></Relationships>
</file>

<file path=ppt/slides/_rels/slide4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50.gif"/><Relationship Id="rId2" Type="http://schemas.openxmlformats.org/officeDocument/2006/relationships/image" Target="../media/image149.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46.xml.rels><?xml version="1.0" encoding="UTF-8" standalone="yes"?>
<Relationships xmlns="http://schemas.openxmlformats.org/package/2006/relationships"><Relationship Id="rId8" Type="http://schemas.openxmlformats.org/officeDocument/2006/relationships/image" Target="../media/image158.jpeg"/><Relationship Id="rId13" Type="http://schemas.openxmlformats.org/officeDocument/2006/relationships/image" Target="../media/image163.jpeg"/><Relationship Id="rId3" Type="http://schemas.openxmlformats.org/officeDocument/2006/relationships/image" Target="../media/image153.jpeg"/><Relationship Id="rId7" Type="http://schemas.openxmlformats.org/officeDocument/2006/relationships/image" Target="../media/image157.jpeg"/><Relationship Id="rId12" Type="http://schemas.openxmlformats.org/officeDocument/2006/relationships/image" Target="../media/image162.png"/><Relationship Id="rId2" Type="http://schemas.openxmlformats.org/officeDocument/2006/relationships/image" Target="../media/image152.jpeg"/><Relationship Id="rId1" Type="http://schemas.openxmlformats.org/officeDocument/2006/relationships/slideLayout" Target="../slideLayouts/slideLayout7.xml"/><Relationship Id="rId6" Type="http://schemas.openxmlformats.org/officeDocument/2006/relationships/image" Target="../media/image156.jpeg"/><Relationship Id="rId11" Type="http://schemas.openxmlformats.org/officeDocument/2006/relationships/image" Target="../media/image161.jpeg"/><Relationship Id="rId5" Type="http://schemas.openxmlformats.org/officeDocument/2006/relationships/image" Target="../media/image155.jpeg"/><Relationship Id="rId10" Type="http://schemas.openxmlformats.org/officeDocument/2006/relationships/image" Target="../media/image160.jpeg"/><Relationship Id="rId4" Type="http://schemas.openxmlformats.org/officeDocument/2006/relationships/image" Target="../media/image154.jpeg"/><Relationship Id="rId9" Type="http://schemas.openxmlformats.org/officeDocument/2006/relationships/image" Target="../media/image159.jpeg"/></Relationships>
</file>

<file path=ppt/slides/_rels/slide4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jpeg"/><Relationship Id="rId2" Type="http://schemas.openxmlformats.org/officeDocument/2006/relationships/image" Target="../media/image166.jpeg"/><Relationship Id="rId1" Type="http://schemas.openxmlformats.org/officeDocument/2006/relationships/slideLayout" Target="../slideLayouts/slideLayout7.xml"/><Relationship Id="rId6" Type="http://schemas.openxmlformats.org/officeDocument/2006/relationships/image" Target="../media/image170.jpeg"/><Relationship Id="rId5" Type="http://schemas.openxmlformats.org/officeDocument/2006/relationships/image" Target="../media/image169.png"/><Relationship Id="rId4" Type="http://schemas.openxmlformats.org/officeDocument/2006/relationships/image" Target="../media/image168.jpeg"/><Relationship Id="rId9" Type="http://schemas.openxmlformats.org/officeDocument/2006/relationships/image" Target="../media/image173.png"/></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jpeg"/><Relationship Id="rId7" Type="http://schemas.openxmlformats.org/officeDocument/2006/relationships/image" Target="../media/image37.jpeg"/><Relationship Id="rId2" Type="http://schemas.openxmlformats.org/officeDocument/2006/relationships/image" Target="../media/image32.png"/><Relationship Id="rId1" Type="http://schemas.openxmlformats.org/officeDocument/2006/relationships/slideLayout" Target="../slideLayouts/slideLayout12.xml"/><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jpeg"/><Relationship Id="rId9" Type="http://schemas.openxmlformats.org/officeDocument/2006/relationships/image" Target="../media/image39.png"/></Relationships>
</file>

<file path=ppt/slides/_rels/slide5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jpeg"/><Relationship Id="rId1" Type="http://schemas.openxmlformats.org/officeDocument/2006/relationships/slideLayout" Target="../slideLayouts/slideLayout7.xml"/><Relationship Id="rId6" Type="http://schemas.openxmlformats.org/officeDocument/2006/relationships/image" Target="../media/image179.jpeg"/><Relationship Id="rId5" Type="http://schemas.openxmlformats.org/officeDocument/2006/relationships/image" Target="../media/image178.png"/><Relationship Id="rId4" Type="http://schemas.openxmlformats.org/officeDocument/2006/relationships/image" Target="../media/image177.png"/></Relationships>
</file>

<file path=ppt/slides/_rels/slide52.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image" Target="../media/image189.jpeg"/><Relationship Id="rId3" Type="http://schemas.openxmlformats.org/officeDocument/2006/relationships/image" Target="../media/image184.png"/><Relationship Id="rId7" Type="http://schemas.openxmlformats.org/officeDocument/2006/relationships/image" Target="../media/image188.jpeg"/><Relationship Id="rId2" Type="http://schemas.openxmlformats.org/officeDocument/2006/relationships/image" Target="../media/image183.jpeg"/><Relationship Id="rId1" Type="http://schemas.openxmlformats.org/officeDocument/2006/relationships/slideLayout" Target="../slideLayouts/slideLayout7.xml"/><Relationship Id="rId6" Type="http://schemas.openxmlformats.org/officeDocument/2006/relationships/image" Target="../media/image187.jpeg"/><Relationship Id="rId5" Type="http://schemas.openxmlformats.org/officeDocument/2006/relationships/image" Target="../media/image186.jpeg"/><Relationship Id="rId4" Type="http://schemas.openxmlformats.org/officeDocument/2006/relationships/image" Target="../media/image185.png"/><Relationship Id="rId9" Type="http://schemas.openxmlformats.org/officeDocument/2006/relationships/image" Target="../media/image190.jpeg"/></Relationships>
</file>

<file path=ppt/slides/_rels/slide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7.xml"/><Relationship Id="rId5" Type="http://schemas.openxmlformats.org/officeDocument/2006/relationships/image" Target="../media/image47.jpeg"/><Relationship Id="rId4" Type="http://schemas.openxmlformats.org/officeDocument/2006/relationships/image" Target="../media/image46.jpeg"/></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5" Type="http://schemas.openxmlformats.org/officeDocument/2006/relationships/image" Target="../media/image51.jpeg"/><Relationship Id="rId4" Type="http://schemas.openxmlformats.org/officeDocument/2006/relationships/image" Target="../media/image5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5995747" y="2713584"/>
            <a:ext cx="1687754" cy="910963"/>
          </a:xfrm>
          <a:prstGeom prst="rect">
            <a:avLst/>
          </a:prstGeom>
        </p:spPr>
      </p:pic>
      <p:sp>
        <p:nvSpPr>
          <p:cNvPr id="3" name="TextBox 2"/>
          <p:cNvSpPr txBox="1">
            <a:spLocks noChangeArrowheads="1"/>
          </p:cNvSpPr>
          <p:nvPr/>
        </p:nvSpPr>
        <p:spPr bwMode="auto">
          <a:xfrm>
            <a:off x="3416300" y="-96964"/>
            <a:ext cx="6769099" cy="861774"/>
          </a:xfrm>
          <a:prstGeom prst="rect">
            <a:avLst/>
          </a:prstGeom>
          <a:noFill/>
          <a:ln w="9525">
            <a:noFill/>
            <a:miter lim="800000"/>
            <a:headEnd/>
            <a:tailEnd/>
          </a:ln>
        </p:spPr>
        <p:txBody>
          <a:bodyPr wrap="square">
            <a:spAutoFit/>
          </a:bodyPr>
          <a:lstStyle/>
          <a:p>
            <a:r>
              <a:rPr lang="en-US" sz="5000" dirty="0" smtClean="0">
                <a:solidFill>
                  <a:srgbClr val="000099"/>
                </a:solidFill>
                <a:latin typeface="Arial Rounded MT Bold" pitchFamily="34" charset="0"/>
              </a:rPr>
              <a:t>W</a:t>
            </a:r>
            <a:r>
              <a:rPr lang="en-US" sz="3200" dirty="0" smtClean="0">
                <a:solidFill>
                  <a:srgbClr val="000099"/>
                </a:solidFill>
                <a:latin typeface="Arial Rounded MT Bold" pitchFamily="34" charset="0"/>
              </a:rPr>
              <a:t>hy </a:t>
            </a:r>
            <a:r>
              <a:rPr lang="en-US" sz="5000" dirty="0" smtClean="0">
                <a:solidFill>
                  <a:srgbClr val="000099"/>
                </a:solidFill>
                <a:latin typeface="Arial Rounded MT Bold" pitchFamily="34" charset="0"/>
              </a:rPr>
              <a:t>A</a:t>
            </a:r>
            <a:r>
              <a:rPr lang="en-US" sz="3200" dirty="0" smtClean="0">
                <a:solidFill>
                  <a:srgbClr val="000099"/>
                </a:solidFill>
                <a:latin typeface="Arial Rounded MT Bold" pitchFamily="34" charset="0"/>
              </a:rPr>
              <a:t>ffiliate </a:t>
            </a:r>
            <a:r>
              <a:rPr lang="en-US" sz="5000" dirty="0" smtClean="0">
                <a:solidFill>
                  <a:srgbClr val="000099"/>
                </a:solidFill>
                <a:latin typeface="Arial Rounded MT Bold" pitchFamily="34" charset="0"/>
              </a:rPr>
              <a:t>M</a:t>
            </a:r>
            <a:r>
              <a:rPr lang="en-US" sz="3200" dirty="0" smtClean="0">
                <a:solidFill>
                  <a:srgbClr val="000099"/>
                </a:solidFill>
                <a:latin typeface="Arial Rounded MT Bold" pitchFamily="34" charset="0"/>
              </a:rPr>
              <a:t>arketing?</a:t>
            </a:r>
            <a:endParaRPr lang="en-US" sz="3200" dirty="0">
              <a:solidFill>
                <a:srgbClr val="000099"/>
              </a:solidFill>
              <a:latin typeface="Arial Rounded MT Bold" pitchFamily="34" charset="0"/>
            </a:endParaRPr>
          </a:p>
        </p:txBody>
      </p:sp>
      <p:sp>
        <p:nvSpPr>
          <p:cNvPr id="4" name="Content Placeholder 1"/>
          <p:cNvSpPr txBox="1">
            <a:spLocks/>
          </p:cNvSpPr>
          <p:nvPr/>
        </p:nvSpPr>
        <p:spPr>
          <a:xfrm>
            <a:off x="820043" y="855433"/>
            <a:ext cx="10602699" cy="936919"/>
          </a:xfrm>
          <a:prstGeom prst="rect">
            <a:avLst/>
          </a:prstGeom>
        </p:spPr>
        <p:txBody>
          <a:bodyPr>
            <a:noAutofit/>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smtClean="0">
                <a:ln>
                  <a:noFill/>
                </a:ln>
                <a:solidFill>
                  <a:schemeClr val="tx1"/>
                </a:solidFill>
                <a:effectLst/>
                <a:uLnTx/>
                <a:uFillTx/>
                <a:latin typeface="Arial Rounded MT Bold" pitchFamily="34" charset="0"/>
                <a:cs typeface="Aparajita" pitchFamily="34" charset="0"/>
              </a:rPr>
              <a:t>Word</a:t>
            </a:r>
            <a:r>
              <a:rPr lang="en-US" sz="2000" dirty="0" smtClean="0">
                <a:latin typeface="Arial Rounded MT Bold" pitchFamily="34" charset="0"/>
                <a:cs typeface="Aparajita" pitchFamily="34" charset="0"/>
              </a:rPr>
              <a:t>-</a:t>
            </a:r>
            <a:r>
              <a:rPr kumimoji="0" lang="en-US" sz="2000" i="0" u="none" strike="noStrike" kern="1200" cap="none" spc="0" normalizeH="0" noProof="0" dirty="0" smtClean="0">
                <a:ln>
                  <a:noFill/>
                </a:ln>
                <a:solidFill>
                  <a:schemeClr val="tx1"/>
                </a:solidFill>
                <a:effectLst/>
                <a:uLnTx/>
                <a:uFillTx/>
                <a:latin typeface="Arial Rounded MT Bold" pitchFamily="34" charset="0"/>
                <a:cs typeface="Aparajita" pitchFamily="34" charset="0"/>
              </a:rPr>
              <a:t>Of-Mouth </a:t>
            </a:r>
            <a:r>
              <a:rPr lang="en-US" sz="2400" dirty="0">
                <a:solidFill>
                  <a:srgbClr val="FF0000"/>
                </a:solidFill>
                <a:latin typeface="Arial Rounded MT Bold" pitchFamily="34" charset="0"/>
                <a:cs typeface="Aparajita" pitchFamily="34" charset="0"/>
              </a:rPr>
              <a:t>Advertisement</a:t>
            </a:r>
            <a:r>
              <a:rPr kumimoji="0" lang="en-US" sz="2000" i="0" u="none" strike="noStrike" kern="1200" cap="none" spc="0" normalizeH="0" noProof="0" dirty="0" smtClean="0">
                <a:ln>
                  <a:noFill/>
                </a:ln>
                <a:solidFill>
                  <a:schemeClr val="tx1"/>
                </a:solidFill>
                <a:effectLst/>
                <a:uLnTx/>
                <a:uFillTx/>
                <a:latin typeface="Arial Rounded MT Bold" pitchFamily="34" charset="0"/>
                <a:cs typeface="Aparajita" pitchFamily="34" charset="0"/>
              </a:rPr>
              <a:t> is the most powerful mode of marketing.</a:t>
            </a:r>
            <a:endParaRPr kumimoji="0" lang="en-US" sz="2000" i="0" u="none" strike="noStrike" kern="1200" cap="none" spc="0" normalizeH="0" baseline="0" noProof="0" dirty="0" smtClean="0">
              <a:ln>
                <a:noFill/>
              </a:ln>
              <a:solidFill>
                <a:srgbClr val="FF0000"/>
              </a:solidFill>
              <a:effectLst/>
              <a:uLnTx/>
              <a:uFillTx/>
              <a:latin typeface="Arial Rounded MT Bold" pitchFamily="34" charset="0"/>
              <a:cs typeface="Aparajita" pitchFamily="34" charset="0"/>
            </a:endParaRPr>
          </a:p>
          <a:p>
            <a:pPr marL="228600" indent="-228600" algn="just">
              <a:lnSpc>
                <a:spcPct val="90000"/>
              </a:lnSpc>
              <a:spcBef>
                <a:spcPts val="1000"/>
              </a:spcBef>
              <a:buFont typeface="Arial" panose="020B0604020202020204" pitchFamily="34" charset="0"/>
              <a:buChar char="•"/>
              <a:defRPr/>
            </a:pPr>
            <a:r>
              <a:rPr lang="en-US" sz="2000" dirty="0" smtClean="0">
                <a:latin typeface="Arial Rounded MT Bold" pitchFamily="34" charset="0"/>
                <a:cs typeface="Aparajita" pitchFamily="34" charset="0"/>
              </a:rPr>
              <a:t>Almost </a:t>
            </a:r>
            <a:r>
              <a:rPr lang="en-US" sz="2000" dirty="0" smtClean="0">
                <a:solidFill>
                  <a:srgbClr val="FF0000"/>
                </a:solidFill>
                <a:latin typeface="Arial Rounded MT Bold" pitchFamily="34" charset="0"/>
                <a:cs typeface="Aparajita" pitchFamily="34" charset="0"/>
              </a:rPr>
              <a:t>every </a:t>
            </a:r>
            <a:r>
              <a:rPr lang="en-US" sz="2000" dirty="0">
                <a:solidFill>
                  <a:srgbClr val="FF0000"/>
                </a:solidFill>
                <a:latin typeface="Arial Rounded MT Bold" pitchFamily="34" charset="0"/>
                <a:cs typeface="Aparajita" pitchFamily="34" charset="0"/>
              </a:rPr>
              <a:t>company </a:t>
            </a:r>
            <a:r>
              <a:rPr lang="en-US" sz="2000" dirty="0">
                <a:latin typeface="Arial Rounded MT Bold" pitchFamily="34" charset="0"/>
                <a:cs typeface="Aparajita" pitchFamily="34" charset="0"/>
              </a:rPr>
              <a:t>offers Affiliate program </a:t>
            </a:r>
            <a:r>
              <a:rPr lang="en-US" sz="2000" dirty="0" smtClean="0">
                <a:latin typeface="Arial Rounded MT Bold" pitchFamily="34" charset="0"/>
                <a:cs typeface="Aparajita" pitchFamily="34" charset="0"/>
              </a:rPr>
              <a:t>today.</a:t>
            </a:r>
            <a:endParaRPr lang="en-US" sz="2000" dirty="0">
              <a:latin typeface="Arial Rounded MT Bold" pitchFamily="34" charset="0"/>
              <a:cs typeface="Aparajita" pitchFamily="34" charset="0"/>
            </a:endParaRPr>
          </a:p>
        </p:txBody>
      </p:sp>
      <p:pic>
        <p:nvPicPr>
          <p:cNvPr id="79880" name="Picture 8" descr="Image result for flipkart logo 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01709" y="2006600"/>
            <a:ext cx="1879600" cy="6484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584200" y="3649947"/>
            <a:ext cx="3279774" cy="763897"/>
          </a:xfrm>
          <a:prstGeom prst="rect">
            <a:avLst/>
          </a:prstGeom>
        </p:spPr>
      </p:pic>
      <p:pic>
        <p:nvPicPr>
          <p:cNvPr id="8" name="Picture 7"/>
          <p:cNvPicPr>
            <a:picLocks noChangeAspect="1"/>
          </p:cNvPicPr>
          <p:nvPr/>
        </p:nvPicPr>
        <p:blipFill>
          <a:blip r:embed="rId5"/>
          <a:stretch>
            <a:fillRect/>
          </a:stretch>
        </p:blipFill>
        <p:spPr>
          <a:xfrm>
            <a:off x="1324937" y="2863354"/>
            <a:ext cx="1428750" cy="685800"/>
          </a:xfrm>
          <a:prstGeom prst="rect">
            <a:avLst/>
          </a:prstGeom>
        </p:spPr>
      </p:pic>
      <p:pic>
        <p:nvPicPr>
          <p:cNvPr id="9" name="Picture 8"/>
          <p:cNvPicPr>
            <a:picLocks noChangeAspect="1"/>
          </p:cNvPicPr>
          <p:nvPr/>
        </p:nvPicPr>
        <p:blipFill>
          <a:blip r:embed="rId6"/>
          <a:stretch>
            <a:fillRect/>
          </a:stretch>
        </p:blipFill>
        <p:spPr>
          <a:xfrm>
            <a:off x="596926" y="2086108"/>
            <a:ext cx="1781175" cy="685800"/>
          </a:xfrm>
          <a:prstGeom prst="rect">
            <a:avLst/>
          </a:prstGeom>
        </p:spPr>
      </p:pic>
      <p:pic>
        <p:nvPicPr>
          <p:cNvPr id="10" name="Picture 9"/>
          <p:cNvPicPr>
            <a:picLocks noChangeAspect="1"/>
          </p:cNvPicPr>
          <p:nvPr/>
        </p:nvPicPr>
        <p:blipFill>
          <a:blip r:embed="rId7"/>
          <a:stretch>
            <a:fillRect/>
          </a:stretch>
        </p:blipFill>
        <p:spPr>
          <a:xfrm>
            <a:off x="3255480" y="2796485"/>
            <a:ext cx="2390775" cy="838200"/>
          </a:xfrm>
          <a:prstGeom prst="rect">
            <a:avLst/>
          </a:prstGeom>
        </p:spPr>
      </p:pic>
      <p:pic>
        <p:nvPicPr>
          <p:cNvPr id="11" name="Picture 10"/>
          <p:cNvPicPr>
            <a:picLocks noChangeAspect="1"/>
          </p:cNvPicPr>
          <p:nvPr/>
        </p:nvPicPr>
        <p:blipFill>
          <a:blip r:embed="rId8"/>
          <a:stretch>
            <a:fillRect/>
          </a:stretch>
        </p:blipFill>
        <p:spPr>
          <a:xfrm>
            <a:off x="4965700" y="3918303"/>
            <a:ext cx="1606308" cy="318061"/>
          </a:xfrm>
          <a:prstGeom prst="rect">
            <a:avLst/>
          </a:prstGeom>
        </p:spPr>
      </p:pic>
      <p:pic>
        <p:nvPicPr>
          <p:cNvPr id="14" name="Picture 13"/>
          <p:cNvPicPr>
            <a:picLocks noChangeAspect="1"/>
          </p:cNvPicPr>
          <p:nvPr/>
        </p:nvPicPr>
        <p:blipFill>
          <a:blip r:embed="rId9"/>
          <a:stretch>
            <a:fillRect/>
          </a:stretch>
        </p:blipFill>
        <p:spPr>
          <a:xfrm>
            <a:off x="3429000" y="4467856"/>
            <a:ext cx="1744644" cy="574044"/>
          </a:xfrm>
          <a:prstGeom prst="rect">
            <a:avLst/>
          </a:prstGeom>
        </p:spPr>
      </p:pic>
      <p:pic>
        <p:nvPicPr>
          <p:cNvPr id="15" name="Picture 14"/>
          <p:cNvPicPr>
            <a:picLocks noChangeAspect="1"/>
          </p:cNvPicPr>
          <p:nvPr/>
        </p:nvPicPr>
        <p:blipFill>
          <a:blip r:embed="rId10"/>
          <a:stretch>
            <a:fillRect/>
          </a:stretch>
        </p:blipFill>
        <p:spPr>
          <a:xfrm>
            <a:off x="7588250" y="2028129"/>
            <a:ext cx="2298700" cy="536991"/>
          </a:xfrm>
          <a:prstGeom prst="rect">
            <a:avLst/>
          </a:prstGeom>
        </p:spPr>
      </p:pic>
      <p:pic>
        <p:nvPicPr>
          <p:cNvPr id="16" name="Picture 15"/>
          <p:cNvPicPr>
            <a:picLocks noChangeAspect="1"/>
          </p:cNvPicPr>
          <p:nvPr/>
        </p:nvPicPr>
        <p:blipFill>
          <a:blip r:embed="rId11"/>
          <a:stretch>
            <a:fillRect/>
          </a:stretch>
        </p:blipFill>
        <p:spPr>
          <a:xfrm>
            <a:off x="7549222" y="3013208"/>
            <a:ext cx="1585699" cy="1352985"/>
          </a:xfrm>
          <a:prstGeom prst="rect">
            <a:avLst/>
          </a:prstGeom>
        </p:spPr>
      </p:pic>
      <p:pic>
        <p:nvPicPr>
          <p:cNvPr id="18" name="Picture 17"/>
          <p:cNvPicPr>
            <a:picLocks noChangeAspect="1"/>
          </p:cNvPicPr>
          <p:nvPr/>
        </p:nvPicPr>
        <p:blipFill>
          <a:blip r:embed="rId12"/>
          <a:stretch>
            <a:fillRect/>
          </a:stretch>
        </p:blipFill>
        <p:spPr>
          <a:xfrm>
            <a:off x="5803892" y="4575818"/>
            <a:ext cx="1828808" cy="367325"/>
          </a:xfrm>
          <a:prstGeom prst="rect">
            <a:avLst/>
          </a:prstGeom>
        </p:spPr>
      </p:pic>
      <p:pic>
        <p:nvPicPr>
          <p:cNvPr id="19" name="Picture 18"/>
          <p:cNvPicPr>
            <a:picLocks noChangeAspect="1"/>
          </p:cNvPicPr>
          <p:nvPr/>
        </p:nvPicPr>
        <p:blipFill>
          <a:blip r:embed="rId13"/>
          <a:stretch>
            <a:fillRect/>
          </a:stretch>
        </p:blipFill>
        <p:spPr>
          <a:xfrm>
            <a:off x="5246447" y="1992481"/>
            <a:ext cx="1932224" cy="623789"/>
          </a:xfrm>
          <a:prstGeom prst="rect">
            <a:avLst/>
          </a:prstGeom>
        </p:spPr>
      </p:pic>
      <p:pic>
        <p:nvPicPr>
          <p:cNvPr id="20" name="Picture 19"/>
          <p:cNvPicPr>
            <a:picLocks noChangeAspect="1"/>
          </p:cNvPicPr>
          <p:nvPr/>
        </p:nvPicPr>
        <p:blipFill>
          <a:blip r:embed="rId14"/>
          <a:stretch>
            <a:fillRect/>
          </a:stretch>
        </p:blipFill>
        <p:spPr>
          <a:xfrm>
            <a:off x="9023350" y="2958604"/>
            <a:ext cx="2800350" cy="590550"/>
          </a:xfrm>
          <a:prstGeom prst="rect">
            <a:avLst/>
          </a:prstGeom>
        </p:spPr>
      </p:pic>
      <p:pic>
        <p:nvPicPr>
          <p:cNvPr id="21" name="Picture 20"/>
          <p:cNvPicPr>
            <a:picLocks noChangeAspect="1"/>
          </p:cNvPicPr>
          <p:nvPr/>
        </p:nvPicPr>
        <p:blipFill>
          <a:blip r:embed="rId15"/>
          <a:stretch>
            <a:fillRect/>
          </a:stretch>
        </p:blipFill>
        <p:spPr>
          <a:xfrm>
            <a:off x="1033853" y="4457816"/>
            <a:ext cx="1819096" cy="1122838"/>
          </a:xfrm>
          <a:prstGeom prst="rect">
            <a:avLst/>
          </a:prstGeom>
        </p:spPr>
      </p:pic>
      <p:pic>
        <p:nvPicPr>
          <p:cNvPr id="22" name="Picture 21"/>
          <p:cNvPicPr>
            <a:picLocks noChangeAspect="1"/>
          </p:cNvPicPr>
          <p:nvPr/>
        </p:nvPicPr>
        <p:blipFill>
          <a:blip r:embed="rId16"/>
          <a:stretch>
            <a:fillRect/>
          </a:stretch>
        </p:blipFill>
        <p:spPr>
          <a:xfrm>
            <a:off x="10192175" y="1919883"/>
            <a:ext cx="1285875" cy="923925"/>
          </a:xfrm>
          <a:prstGeom prst="rect">
            <a:avLst/>
          </a:prstGeom>
        </p:spPr>
      </p:pic>
      <p:pic>
        <p:nvPicPr>
          <p:cNvPr id="23" name="Picture 22"/>
          <p:cNvPicPr>
            <a:picLocks noChangeAspect="1"/>
          </p:cNvPicPr>
          <p:nvPr/>
        </p:nvPicPr>
        <p:blipFill>
          <a:blip r:embed="rId17"/>
          <a:stretch>
            <a:fillRect/>
          </a:stretch>
        </p:blipFill>
        <p:spPr>
          <a:xfrm>
            <a:off x="9452655" y="3830655"/>
            <a:ext cx="2152650" cy="523875"/>
          </a:xfrm>
          <a:prstGeom prst="rect">
            <a:avLst/>
          </a:prstGeom>
        </p:spPr>
      </p:pic>
      <p:pic>
        <p:nvPicPr>
          <p:cNvPr id="24" name="Picture 23"/>
          <p:cNvPicPr>
            <a:picLocks noChangeAspect="1"/>
          </p:cNvPicPr>
          <p:nvPr/>
        </p:nvPicPr>
        <p:blipFill>
          <a:blip r:embed="rId18"/>
          <a:stretch>
            <a:fillRect/>
          </a:stretch>
        </p:blipFill>
        <p:spPr>
          <a:xfrm>
            <a:off x="9817099" y="4749850"/>
            <a:ext cx="1601994" cy="824262"/>
          </a:xfrm>
          <a:prstGeom prst="rect">
            <a:avLst/>
          </a:prstGeom>
        </p:spPr>
      </p:pic>
      <p:pic>
        <p:nvPicPr>
          <p:cNvPr id="26" name="Picture 25"/>
          <p:cNvPicPr>
            <a:picLocks noChangeAspect="1"/>
          </p:cNvPicPr>
          <p:nvPr/>
        </p:nvPicPr>
        <p:blipFill>
          <a:blip r:embed="rId19"/>
          <a:stretch>
            <a:fillRect/>
          </a:stretch>
        </p:blipFill>
        <p:spPr>
          <a:xfrm>
            <a:off x="7549222" y="4916931"/>
            <a:ext cx="2142706" cy="570543"/>
          </a:xfrm>
          <a:prstGeom prst="rect">
            <a:avLst/>
          </a:prstGeom>
        </p:spPr>
      </p:pic>
      <p:pic>
        <p:nvPicPr>
          <p:cNvPr id="27" name="Picture 26"/>
          <p:cNvPicPr>
            <a:picLocks noChangeAspect="1"/>
          </p:cNvPicPr>
          <p:nvPr/>
        </p:nvPicPr>
        <p:blipFill>
          <a:blip r:embed="rId20"/>
          <a:stretch>
            <a:fillRect/>
          </a:stretch>
        </p:blipFill>
        <p:spPr>
          <a:xfrm>
            <a:off x="2852949" y="5330879"/>
            <a:ext cx="2287339" cy="769995"/>
          </a:xfrm>
          <a:prstGeom prst="rect">
            <a:avLst/>
          </a:prstGeom>
        </p:spPr>
      </p:pic>
      <p:pic>
        <p:nvPicPr>
          <p:cNvPr id="28" name="Picture 27"/>
          <p:cNvPicPr>
            <a:picLocks noChangeAspect="1"/>
          </p:cNvPicPr>
          <p:nvPr/>
        </p:nvPicPr>
        <p:blipFill>
          <a:blip r:embed="rId21"/>
          <a:stretch>
            <a:fillRect/>
          </a:stretch>
        </p:blipFill>
        <p:spPr>
          <a:xfrm>
            <a:off x="5353256" y="5599165"/>
            <a:ext cx="2234994" cy="715198"/>
          </a:xfrm>
          <a:prstGeom prst="rect">
            <a:avLst/>
          </a:prstGeom>
        </p:spPr>
      </p:pic>
      <p:pic>
        <p:nvPicPr>
          <p:cNvPr id="29" name="Picture 28"/>
          <p:cNvPicPr>
            <a:picLocks noChangeAspect="1"/>
          </p:cNvPicPr>
          <p:nvPr/>
        </p:nvPicPr>
        <p:blipFill>
          <a:blip r:embed="rId22"/>
          <a:stretch>
            <a:fillRect/>
          </a:stretch>
        </p:blipFill>
        <p:spPr>
          <a:xfrm>
            <a:off x="185781" y="5409193"/>
            <a:ext cx="1042095" cy="959824"/>
          </a:xfrm>
          <a:prstGeom prst="rect">
            <a:avLst/>
          </a:prstGeom>
        </p:spPr>
      </p:pic>
      <p:sp>
        <p:nvSpPr>
          <p:cNvPr id="40" name="TextBox 39"/>
          <p:cNvSpPr txBox="1">
            <a:spLocks noChangeArrowheads="1"/>
          </p:cNvSpPr>
          <p:nvPr/>
        </p:nvSpPr>
        <p:spPr bwMode="auto">
          <a:xfrm>
            <a:off x="8349171" y="5837682"/>
            <a:ext cx="3027534" cy="477054"/>
          </a:xfrm>
          <a:prstGeom prst="rect">
            <a:avLst/>
          </a:prstGeom>
          <a:noFill/>
          <a:ln w="9525">
            <a:noFill/>
            <a:miter lim="800000"/>
            <a:headEnd/>
            <a:tailEnd/>
          </a:ln>
        </p:spPr>
        <p:txBody>
          <a:bodyPr wrap="square">
            <a:spAutoFit/>
          </a:bodyPr>
          <a:lstStyle/>
          <a:p>
            <a:r>
              <a:rPr lang="en-US" sz="2500" b="1" dirty="0" smtClean="0">
                <a:solidFill>
                  <a:srgbClr val="000099"/>
                </a:solidFill>
                <a:latin typeface="Arial Rounded MT Bold" pitchFamily="34" charset="0"/>
              </a:rPr>
              <a:t>And many more…</a:t>
            </a:r>
            <a:endParaRPr lang="en-US" sz="2500" b="1" dirty="0">
              <a:solidFill>
                <a:srgbClr val="000099"/>
              </a:solidFill>
              <a:latin typeface="Arial Rounded MT Bold" pitchFamily="34" charset="0"/>
            </a:endParaRPr>
          </a:p>
        </p:txBody>
      </p:sp>
    </p:spTree>
    <p:extLst>
      <p:ext uri="{BB962C8B-B14F-4D97-AF65-F5344CB8AC3E}">
        <p14:creationId xmlns:p14="http://schemas.microsoft.com/office/powerpoint/2010/main" val="348766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fade">
                                      <p:cBhvr>
                                        <p:cTn id="14" dur="250"/>
                                        <p:tgtEl>
                                          <p:spTgt spid="4">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animEffect transition="in" filter="fade">
                                      <p:cBhvr>
                                        <p:cTn id="19" dur="25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79880"/>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9"/>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2"/>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16"/>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1"/>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6"/>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23"/>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4"/>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31" presetClass="entr" presetSubtype="0" fill="hold" grpId="0" nodeType="clickEffect">
                                  <p:stCondLst>
                                    <p:cond delay="0"/>
                                  </p:stCondLst>
                                  <p:childTnLst>
                                    <p:set>
                                      <p:cBhvr>
                                        <p:cTn id="67" dur="1" fill="hold">
                                          <p:stCondLst>
                                            <p:cond delay="0"/>
                                          </p:stCondLst>
                                        </p:cTn>
                                        <p:tgtEl>
                                          <p:spTgt spid="40"/>
                                        </p:tgtEl>
                                        <p:attrNameLst>
                                          <p:attrName>style.visibility</p:attrName>
                                        </p:attrNameLst>
                                      </p:cBhvr>
                                      <p:to>
                                        <p:strVal val="visible"/>
                                      </p:to>
                                    </p:set>
                                    <p:anim calcmode="lin" valueType="num">
                                      <p:cBhvr>
                                        <p:cTn id="68" dur="1000" fill="hold"/>
                                        <p:tgtEl>
                                          <p:spTgt spid="40"/>
                                        </p:tgtEl>
                                        <p:attrNameLst>
                                          <p:attrName>ppt_w</p:attrName>
                                        </p:attrNameLst>
                                      </p:cBhvr>
                                      <p:tavLst>
                                        <p:tav tm="0">
                                          <p:val>
                                            <p:fltVal val="0"/>
                                          </p:val>
                                        </p:tav>
                                        <p:tav tm="100000">
                                          <p:val>
                                            <p:strVal val="#ppt_w"/>
                                          </p:val>
                                        </p:tav>
                                      </p:tavLst>
                                    </p:anim>
                                    <p:anim calcmode="lin" valueType="num">
                                      <p:cBhvr>
                                        <p:cTn id="69" dur="1000" fill="hold"/>
                                        <p:tgtEl>
                                          <p:spTgt spid="40"/>
                                        </p:tgtEl>
                                        <p:attrNameLst>
                                          <p:attrName>ppt_h</p:attrName>
                                        </p:attrNameLst>
                                      </p:cBhvr>
                                      <p:tavLst>
                                        <p:tav tm="0">
                                          <p:val>
                                            <p:fltVal val="0"/>
                                          </p:val>
                                        </p:tav>
                                        <p:tav tm="100000">
                                          <p:val>
                                            <p:strVal val="#ppt_h"/>
                                          </p:val>
                                        </p:tav>
                                      </p:tavLst>
                                    </p:anim>
                                    <p:anim calcmode="lin" valueType="num">
                                      <p:cBhvr>
                                        <p:cTn id="70" dur="1000" fill="hold"/>
                                        <p:tgtEl>
                                          <p:spTgt spid="40"/>
                                        </p:tgtEl>
                                        <p:attrNameLst>
                                          <p:attrName>style.rotation</p:attrName>
                                        </p:attrNameLst>
                                      </p:cBhvr>
                                      <p:tavLst>
                                        <p:tav tm="0">
                                          <p:val>
                                            <p:fltVal val="90"/>
                                          </p:val>
                                        </p:tav>
                                        <p:tav tm="100000">
                                          <p:val>
                                            <p:fltVal val="0"/>
                                          </p:val>
                                        </p:tav>
                                      </p:tavLst>
                                    </p:anim>
                                    <p:animEffect transition="in" filter="fade">
                                      <p:cBhvr>
                                        <p:cTn id="71"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1639" y="184004"/>
            <a:ext cx="7505773" cy="646331"/>
          </a:xfrm>
          <a:prstGeom prst="rect">
            <a:avLst/>
          </a:prstGeom>
        </p:spPr>
        <p:txBody>
          <a:bodyPr wrap="none">
            <a:spAutoFit/>
          </a:bodyPr>
          <a:lstStyle/>
          <a:p>
            <a:r>
              <a:rPr lang="en-GB" sz="3600" b="1" dirty="0" smtClean="0">
                <a:ln>
                  <a:solidFill>
                    <a:schemeClr val="tx1">
                      <a:lumMod val="95000"/>
                      <a:lumOff val="5000"/>
                    </a:schemeClr>
                  </a:solidFill>
                </a:ln>
                <a:solidFill>
                  <a:srgbClr val="FF0000"/>
                </a:solidFill>
              </a:rPr>
              <a:t>ACCUMMULATON </a:t>
            </a:r>
            <a:r>
              <a:rPr lang="en-GB" sz="3600" b="1" dirty="0">
                <a:ln>
                  <a:solidFill>
                    <a:schemeClr val="tx1">
                      <a:lumMod val="95000"/>
                      <a:lumOff val="5000"/>
                    </a:schemeClr>
                  </a:solidFill>
                </a:ln>
                <a:solidFill>
                  <a:srgbClr val="FF0000"/>
                </a:solidFill>
              </a:rPr>
              <a:t>OF </a:t>
            </a:r>
            <a:r>
              <a:rPr lang="en-GB" sz="3600" b="1" dirty="0" smtClean="0">
                <a:ln>
                  <a:solidFill>
                    <a:schemeClr val="tx1">
                      <a:lumMod val="95000"/>
                      <a:lumOff val="5000"/>
                    </a:schemeClr>
                  </a:solidFill>
                </a:ln>
                <a:solidFill>
                  <a:srgbClr val="FF0000"/>
                </a:solidFill>
              </a:rPr>
              <a:t>TOXINS IN BODY</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629" y="1472440"/>
            <a:ext cx="5603448" cy="3863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99744" y="5533897"/>
            <a:ext cx="10269597" cy="646331"/>
          </a:xfrm>
          <a:prstGeom prst="rect">
            <a:avLst/>
          </a:prstGeom>
        </p:spPr>
        <p:txBody>
          <a:bodyPr wrap="square">
            <a:spAutoFit/>
          </a:bodyPr>
          <a:lstStyle/>
          <a:p>
            <a:pPr algn="ctr"/>
            <a:r>
              <a:rPr lang="en-GB" sz="3600" b="1" dirty="0" smtClean="0">
                <a:ln>
                  <a:solidFill>
                    <a:schemeClr val="tx1">
                      <a:lumMod val="95000"/>
                      <a:lumOff val="5000"/>
                    </a:schemeClr>
                  </a:solidFill>
                </a:ln>
                <a:solidFill>
                  <a:srgbClr val="FF0000"/>
                </a:solidFill>
              </a:rPr>
              <a:t>If it’s harmful to breathe, is it not harmful to eat ?</a:t>
            </a:r>
          </a:p>
        </p:txBody>
      </p:sp>
      <p:sp>
        <p:nvSpPr>
          <p:cNvPr id="3" name="Rectangle 2"/>
          <p:cNvSpPr/>
          <p:nvPr/>
        </p:nvSpPr>
        <p:spPr>
          <a:xfrm>
            <a:off x="6059696" y="1467515"/>
            <a:ext cx="4635115" cy="1077218"/>
          </a:xfrm>
          <a:prstGeom prst="rect">
            <a:avLst/>
          </a:prstGeom>
        </p:spPr>
        <p:txBody>
          <a:bodyPr wrap="none">
            <a:spAutoFit/>
          </a:bodyPr>
          <a:lstStyle/>
          <a:p>
            <a:r>
              <a:rPr lang="en-GB" sz="3600" b="1" dirty="0" smtClean="0">
                <a:ln>
                  <a:solidFill>
                    <a:schemeClr val="tx1">
                      <a:lumMod val="95000"/>
                      <a:lumOff val="5000"/>
                    </a:schemeClr>
                  </a:solidFill>
                </a:ln>
                <a:solidFill>
                  <a:srgbClr val="FF0000"/>
                </a:solidFill>
              </a:rPr>
              <a:t>PESTICIDE</a:t>
            </a:r>
            <a:endParaRPr lang="en-GB" sz="3600" b="1" dirty="0">
              <a:ln>
                <a:solidFill>
                  <a:schemeClr val="tx1">
                    <a:lumMod val="95000"/>
                    <a:lumOff val="5000"/>
                  </a:schemeClr>
                </a:solidFill>
              </a:ln>
              <a:solidFill>
                <a:srgbClr val="FF0000"/>
              </a:solidFill>
            </a:endParaRPr>
          </a:p>
          <a:p>
            <a:r>
              <a:rPr lang="en-GB" sz="2800" dirty="0" smtClean="0">
                <a:ln>
                  <a:solidFill>
                    <a:schemeClr val="tx1">
                      <a:lumMod val="95000"/>
                      <a:lumOff val="5000"/>
                    </a:schemeClr>
                  </a:solidFill>
                </a:ln>
                <a:solidFill>
                  <a:schemeClr val="accent5">
                    <a:lumMod val="50000"/>
                  </a:schemeClr>
                </a:solidFill>
              </a:rPr>
              <a:t>Chemicals in food what we eat</a:t>
            </a:r>
            <a:endParaRPr lang="en-GB" sz="2800" dirty="0"/>
          </a:p>
        </p:txBody>
      </p:sp>
      <p:sp>
        <p:nvSpPr>
          <p:cNvPr id="5" name="Rectangle 4"/>
          <p:cNvSpPr/>
          <p:nvPr/>
        </p:nvSpPr>
        <p:spPr>
          <a:xfrm>
            <a:off x="6059696" y="2505670"/>
            <a:ext cx="6902236" cy="830997"/>
          </a:xfrm>
          <a:prstGeom prst="rect">
            <a:avLst/>
          </a:prstGeom>
        </p:spPr>
        <p:txBody>
          <a:bodyPr wrap="square">
            <a:spAutoFit/>
          </a:bodyPr>
          <a:lstStyle/>
          <a:p>
            <a:pPr algn="just"/>
            <a:r>
              <a:rPr lang="en-IN" sz="1600" i="1" dirty="0">
                <a:latin typeface="Times" pitchFamily="18" charset="0"/>
              </a:rPr>
              <a:t>The World Health Organization estimates that there are 3 million </a:t>
            </a:r>
            <a:endParaRPr lang="en-IN" sz="1600" i="1" dirty="0" smtClean="0">
              <a:latin typeface="Times" pitchFamily="18" charset="0"/>
            </a:endParaRPr>
          </a:p>
          <a:p>
            <a:pPr algn="just"/>
            <a:r>
              <a:rPr lang="en-IN" sz="1600" i="1" dirty="0" smtClean="0">
                <a:latin typeface="Times" pitchFamily="18" charset="0"/>
              </a:rPr>
              <a:t>cases </a:t>
            </a:r>
            <a:r>
              <a:rPr lang="en-IN" sz="1600" i="1" dirty="0">
                <a:latin typeface="Times" pitchFamily="18" charset="0"/>
              </a:rPr>
              <a:t>of pesticide poisoning each year and up to </a:t>
            </a:r>
            <a:r>
              <a:rPr lang="en-IN" sz="1600" b="1" i="1" dirty="0">
                <a:solidFill>
                  <a:srgbClr val="FF0000"/>
                </a:solidFill>
                <a:latin typeface="Times" pitchFamily="18" charset="0"/>
              </a:rPr>
              <a:t>220,000 deaths</a:t>
            </a:r>
            <a:r>
              <a:rPr lang="en-IN" sz="1600" i="1" dirty="0">
                <a:latin typeface="Times" pitchFamily="18" charset="0"/>
              </a:rPr>
              <a:t>, </a:t>
            </a:r>
            <a:endParaRPr lang="en-IN" sz="1600" i="1" dirty="0" smtClean="0">
              <a:latin typeface="Times" pitchFamily="18" charset="0"/>
            </a:endParaRPr>
          </a:p>
          <a:p>
            <a:pPr algn="just"/>
            <a:r>
              <a:rPr lang="en-IN" sz="1600" i="1" dirty="0" smtClean="0">
                <a:latin typeface="Times" pitchFamily="18" charset="0"/>
              </a:rPr>
              <a:t>primarily </a:t>
            </a:r>
            <a:r>
              <a:rPr lang="en-IN" sz="1600" i="1" dirty="0">
                <a:latin typeface="Times" pitchFamily="18" charset="0"/>
              </a:rPr>
              <a:t>in </a:t>
            </a:r>
            <a:r>
              <a:rPr lang="en-IN" sz="1600" i="1" dirty="0" smtClean="0">
                <a:latin typeface="Times" pitchFamily="18" charset="0"/>
              </a:rPr>
              <a:t>developing </a:t>
            </a:r>
            <a:r>
              <a:rPr lang="en-IN" sz="1600" i="1" dirty="0">
                <a:latin typeface="Times" pitchFamily="18" charset="0"/>
              </a:rPr>
              <a:t>countries.</a:t>
            </a:r>
          </a:p>
        </p:txBody>
      </p:sp>
    </p:spTree>
    <p:extLst>
      <p:ext uri="{BB962C8B-B14F-4D97-AF65-F5344CB8AC3E}">
        <p14:creationId xmlns:p14="http://schemas.microsoft.com/office/powerpoint/2010/main" val="8929327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11</a:t>
            </a:fld>
            <a:endParaRPr lang="en-IN"/>
          </a:p>
        </p:txBody>
      </p:sp>
      <p:pic>
        <p:nvPicPr>
          <p:cNvPr id="129026" name="Picture 2"/>
          <p:cNvPicPr>
            <a:picLocks noChangeAspect="1" noChangeArrowheads="1"/>
          </p:cNvPicPr>
          <p:nvPr/>
        </p:nvPicPr>
        <p:blipFill>
          <a:blip r:embed="rId2" cstate="print"/>
          <a:srcRect/>
          <a:stretch>
            <a:fillRect/>
          </a:stretch>
        </p:blipFill>
        <p:spPr bwMode="auto">
          <a:xfrm>
            <a:off x="0" y="0"/>
            <a:ext cx="12192000" cy="66202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 y="128564"/>
            <a:ext cx="6164828" cy="6331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8254" y="128564"/>
            <a:ext cx="5672080" cy="1806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496240" y="4926091"/>
            <a:ext cx="5496953" cy="954107"/>
          </a:xfrm>
          <a:prstGeom prst="rect">
            <a:avLst/>
          </a:prstGeom>
        </p:spPr>
        <p:txBody>
          <a:bodyPr wrap="none">
            <a:spAutoFit/>
          </a:bodyPr>
          <a:lstStyle/>
          <a:p>
            <a:pPr algn="ctr"/>
            <a:r>
              <a:rPr lang="en-GB" sz="2800" b="1" dirty="0" smtClean="0">
                <a:ln>
                  <a:solidFill>
                    <a:schemeClr val="tx1">
                      <a:lumMod val="95000"/>
                      <a:lumOff val="5000"/>
                    </a:schemeClr>
                  </a:solidFill>
                </a:ln>
                <a:solidFill>
                  <a:srgbClr val="FF0000"/>
                </a:solidFill>
              </a:rPr>
              <a:t>You wouldn’t eat 22 packs of sugar, </a:t>
            </a:r>
          </a:p>
          <a:p>
            <a:pPr algn="ctr"/>
            <a:r>
              <a:rPr lang="en-GB" sz="2800" b="1" dirty="0" smtClean="0">
                <a:ln>
                  <a:solidFill>
                    <a:schemeClr val="tx1">
                      <a:lumMod val="95000"/>
                      <a:lumOff val="5000"/>
                    </a:schemeClr>
                  </a:solidFill>
                </a:ln>
                <a:solidFill>
                  <a:srgbClr val="FF0000"/>
                </a:solidFill>
              </a:rPr>
              <a:t> why are you drinking them ?</a:t>
            </a:r>
            <a:endParaRPr lang="en-GB" sz="2800" dirty="0"/>
          </a:p>
        </p:txBody>
      </p:sp>
      <p:sp>
        <p:nvSpPr>
          <p:cNvPr id="2" name="Rectangle 1"/>
          <p:cNvSpPr/>
          <p:nvPr/>
        </p:nvSpPr>
        <p:spPr>
          <a:xfrm>
            <a:off x="6722054" y="2504625"/>
            <a:ext cx="4840681" cy="1754326"/>
          </a:xfrm>
          <a:prstGeom prst="rect">
            <a:avLst/>
          </a:prstGeom>
          <a:ln>
            <a:solidFill>
              <a:schemeClr val="tx1">
                <a:lumMod val="50000"/>
                <a:lumOff val="50000"/>
              </a:schemeClr>
            </a:solidFill>
          </a:ln>
        </p:spPr>
        <p:txBody>
          <a:bodyPr wrap="square">
            <a:spAutoFit/>
          </a:bodyPr>
          <a:lstStyle/>
          <a:p>
            <a:r>
              <a:rPr lang="en-IN" sz="1200" b="1" i="1" dirty="0">
                <a:latin typeface="Times" pitchFamily="18" charset="0"/>
              </a:rPr>
              <a:t>Human reports to FDA, too, have associated </a:t>
            </a:r>
            <a:r>
              <a:rPr lang="en-IN" sz="1200" b="1" i="1" dirty="0" smtClean="0">
                <a:latin typeface="Times" pitchFamily="18" charset="0"/>
              </a:rPr>
              <a:t>Aspartame </a:t>
            </a:r>
            <a:r>
              <a:rPr lang="en-IN" sz="1200" b="1" i="1" dirty="0">
                <a:latin typeface="Times" pitchFamily="18" charset="0"/>
              </a:rPr>
              <a:t>to minor adverse reactions and life-threatening conditions that include</a:t>
            </a:r>
            <a:r>
              <a:rPr lang="en-IN" sz="1200" i="1" dirty="0">
                <a:latin typeface="Times" pitchFamily="18" charset="0"/>
              </a:rPr>
              <a:t>:</a:t>
            </a:r>
          </a:p>
          <a:p>
            <a:endParaRPr lang="en-IN" sz="1200" i="1" dirty="0">
              <a:latin typeface="Times" pitchFamily="18" charset="0"/>
            </a:endParaRPr>
          </a:p>
          <a:p>
            <a:pPr marL="285750" indent="-285750">
              <a:buFont typeface="Arial" pitchFamily="34" charset="0"/>
              <a:buChar char="•"/>
            </a:pPr>
            <a:r>
              <a:rPr lang="en-IN" sz="1200" i="1" dirty="0" smtClean="0">
                <a:latin typeface="Times" pitchFamily="18" charset="0"/>
              </a:rPr>
              <a:t>Migraines		</a:t>
            </a:r>
          </a:p>
          <a:p>
            <a:pPr marL="285750" indent="-285750">
              <a:buFont typeface="Arial" pitchFamily="34" charset="0"/>
              <a:buChar char="•"/>
            </a:pPr>
            <a:r>
              <a:rPr lang="en-IN" sz="1200" i="1" dirty="0" smtClean="0">
                <a:latin typeface="Times" pitchFamily="18" charset="0"/>
              </a:rPr>
              <a:t>Change </a:t>
            </a:r>
            <a:r>
              <a:rPr lang="en-IN" sz="1200" i="1" dirty="0">
                <a:latin typeface="Times" pitchFamily="18" charset="0"/>
              </a:rPr>
              <a:t>in vision</a:t>
            </a:r>
          </a:p>
          <a:p>
            <a:pPr marL="285750" indent="-285750">
              <a:buFont typeface="Arial" pitchFamily="34" charset="0"/>
              <a:buChar char="•"/>
            </a:pPr>
            <a:r>
              <a:rPr lang="en-IN" sz="1200" i="1" dirty="0">
                <a:latin typeface="Times" pitchFamily="18" charset="0"/>
              </a:rPr>
              <a:t>Nausea and vomiting</a:t>
            </a:r>
          </a:p>
          <a:p>
            <a:pPr marL="285750" indent="-285750">
              <a:buFont typeface="Arial" pitchFamily="34" charset="0"/>
              <a:buChar char="•"/>
            </a:pPr>
            <a:r>
              <a:rPr lang="en-IN" sz="1200" i="1" dirty="0">
                <a:latin typeface="Times" pitchFamily="18" charset="0"/>
              </a:rPr>
              <a:t>Insomnia / sleep problems</a:t>
            </a:r>
          </a:p>
          <a:p>
            <a:pPr marL="285750" indent="-285750">
              <a:buFont typeface="Arial" pitchFamily="34" charset="0"/>
              <a:buChar char="•"/>
            </a:pPr>
            <a:r>
              <a:rPr lang="en-IN" sz="1200" i="1" dirty="0">
                <a:latin typeface="Times" pitchFamily="18" charset="0"/>
              </a:rPr>
              <a:t>Abdominal and joint pains</a:t>
            </a:r>
          </a:p>
          <a:p>
            <a:endParaRPr lang="en-GB" sz="1200" i="1" dirty="0">
              <a:latin typeface="Times" pitchFamily="18" charset="0"/>
            </a:endParaRPr>
          </a:p>
        </p:txBody>
      </p:sp>
      <p:sp>
        <p:nvSpPr>
          <p:cNvPr id="4" name="Rectangle 3"/>
          <p:cNvSpPr/>
          <p:nvPr/>
        </p:nvSpPr>
        <p:spPr>
          <a:xfrm>
            <a:off x="9206311" y="3073809"/>
            <a:ext cx="2762865" cy="1015663"/>
          </a:xfrm>
          <a:prstGeom prst="rect">
            <a:avLst/>
          </a:prstGeom>
        </p:spPr>
        <p:txBody>
          <a:bodyPr wrap="square">
            <a:spAutoFit/>
          </a:bodyPr>
          <a:lstStyle/>
          <a:p>
            <a:pPr marL="285750" indent="-285750">
              <a:buFont typeface="Arial" pitchFamily="34" charset="0"/>
              <a:buChar char="•"/>
            </a:pPr>
            <a:r>
              <a:rPr lang="en-IN" sz="1200" i="1" dirty="0">
                <a:latin typeface="Times" pitchFamily="18" charset="0"/>
              </a:rPr>
              <a:t>Change in heart rate</a:t>
            </a:r>
          </a:p>
          <a:p>
            <a:pPr marL="285750" indent="-285750">
              <a:buFont typeface="Arial" pitchFamily="34" charset="0"/>
              <a:buChar char="•"/>
            </a:pPr>
            <a:r>
              <a:rPr lang="en-IN" sz="1200" i="1" dirty="0">
                <a:latin typeface="Times" pitchFamily="18" charset="0"/>
              </a:rPr>
              <a:t>Depression</a:t>
            </a:r>
          </a:p>
          <a:p>
            <a:pPr marL="285750" indent="-285750">
              <a:buFont typeface="Arial" pitchFamily="34" charset="0"/>
              <a:buChar char="•"/>
            </a:pPr>
            <a:r>
              <a:rPr lang="en-IN" sz="1200" i="1" dirty="0">
                <a:latin typeface="Times" pitchFamily="18" charset="0"/>
              </a:rPr>
              <a:t>Memory loss</a:t>
            </a:r>
          </a:p>
          <a:p>
            <a:pPr marL="285750" indent="-285750">
              <a:buFont typeface="Arial" pitchFamily="34" charset="0"/>
              <a:buChar char="•"/>
            </a:pPr>
            <a:r>
              <a:rPr lang="en-IN" sz="1200" i="1" dirty="0">
                <a:latin typeface="Times" pitchFamily="18" charset="0"/>
              </a:rPr>
              <a:t>Seizure</a:t>
            </a:r>
          </a:p>
          <a:p>
            <a:pPr marL="285750" indent="-285750">
              <a:buFont typeface="Arial" pitchFamily="34" charset="0"/>
              <a:buChar char="•"/>
            </a:pPr>
            <a:r>
              <a:rPr lang="en-IN" sz="1200" i="1" dirty="0">
                <a:latin typeface="Times" pitchFamily="18" charset="0"/>
              </a:rPr>
              <a:t>Brain cancer</a:t>
            </a:r>
            <a:endParaRPr lang="en-GB" sz="1200" i="1" dirty="0">
              <a:latin typeface="Times" pitchFamily="18" charset="0"/>
            </a:endParaRPr>
          </a:p>
        </p:txBody>
      </p:sp>
    </p:spTree>
    <p:extLst>
      <p:ext uri="{BB962C8B-B14F-4D97-AF65-F5344CB8AC3E}">
        <p14:creationId xmlns:p14="http://schemas.microsoft.com/office/powerpoint/2010/main" val="11285718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hezronkyle.files.wordpress.com/2012/08/fast-foo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5039" y="76201"/>
            <a:ext cx="7587553" cy="45762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nokato.libd.teithe.gr/wp-content/uploads/2012/12/Pizza_Supreme_Light-copy-7848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49" y="141145"/>
            <a:ext cx="2138398" cy="16037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anokato.libd.teithe.gr/wp-content/uploads/2012/12/Pizza_Supreme_Light-copy-7848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8539" y="0"/>
            <a:ext cx="2138398" cy="16037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dn.sheknows.com/articles/2012/10/isolated-shampoo-bott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688" y="2135723"/>
            <a:ext cx="863448" cy="18571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1535" y="3097460"/>
            <a:ext cx="737702" cy="261610"/>
          </a:xfrm>
          <a:prstGeom prst="rect">
            <a:avLst/>
          </a:prstGeom>
          <a:noFill/>
        </p:spPr>
        <p:txBody>
          <a:bodyPr wrap="none" rtlCol="0">
            <a:spAutoFit/>
          </a:bodyPr>
          <a:lstStyle/>
          <a:p>
            <a:r>
              <a:rPr lang="en-GB" sz="1100" b="1" dirty="0" smtClean="0"/>
              <a:t>Shampoo</a:t>
            </a:r>
            <a:endParaRPr lang="en-GB" sz="1100" b="1" dirty="0"/>
          </a:p>
        </p:txBody>
      </p:sp>
      <p:pic>
        <p:nvPicPr>
          <p:cNvPr id="1032" name="Picture 8" descr="http://chemistscorner.com/wp-content/uploads/2009/12/new-cosmetic-product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 y="4606725"/>
            <a:ext cx="2606040" cy="195453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0313670" y="4950036"/>
            <a:ext cx="1832610" cy="1615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93610" y="3930805"/>
            <a:ext cx="1353327" cy="978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770732" y="5118651"/>
            <a:ext cx="6845218" cy="954107"/>
          </a:xfrm>
          <a:prstGeom prst="rect">
            <a:avLst/>
          </a:prstGeom>
        </p:spPr>
        <p:txBody>
          <a:bodyPr wrap="square">
            <a:spAutoFit/>
          </a:bodyPr>
          <a:lstStyle/>
          <a:p>
            <a:pPr algn="ctr"/>
            <a:r>
              <a:rPr lang="en-GB" sz="2800" b="1" dirty="0" smtClean="0">
                <a:ln>
                  <a:solidFill>
                    <a:schemeClr val="tx1">
                      <a:lumMod val="95000"/>
                      <a:lumOff val="5000"/>
                    </a:schemeClr>
                  </a:solidFill>
                </a:ln>
                <a:solidFill>
                  <a:srgbClr val="FF0000"/>
                </a:solidFill>
              </a:rPr>
              <a:t>Now you know why flies &amp; ants don’t come near your favourite food</a:t>
            </a:r>
          </a:p>
        </p:txBody>
      </p:sp>
    </p:spTree>
    <p:extLst>
      <p:ext uri="{BB962C8B-B14F-4D97-AF65-F5344CB8AC3E}">
        <p14:creationId xmlns:p14="http://schemas.microsoft.com/office/powerpoint/2010/main" val="8068273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6770" y="118947"/>
            <a:ext cx="7565430" cy="1077218"/>
          </a:xfrm>
          <a:prstGeom prst="rect">
            <a:avLst/>
          </a:prstGeom>
        </p:spPr>
        <p:txBody>
          <a:bodyPr wrap="square">
            <a:spAutoFit/>
          </a:bodyPr>
          <a:lstStyle/>
          <a:p>
            <a:pPr algn="ctr"/>
            <a:r>
              <a:rPr lang="en-GB" sz="3600" b="1" dirty="0" smtClean="0">
                <a:ln>
                  <a:solidFill>
                    <a:schemeClr val="tx1">
                      <a:lumMod val="95000"/>
                      <a:lumOff val="5000"/>
                    </a:schemeClr>
                  </a:solidFill>
                </a:ln>
                <a:solidFill>
                  <a:srgbClr val="FF0000"/>
                </a:solidFill>
              </a:rPr>
              <a:t>Chemicals in Ice Cream</a:t>
            </a:r>
            <a:endParaRPr lang="en-GB" sz="3200" b="1" dirty="0">
              <a:ln>
                <a:solidFill>
                  <a:schemeClr val="tx1">
                    <a:lumMod val="95000"/>
                    <a:lumOff val="5000"/>
                  </a:schemeClr>
                </a:solidFill>
              </a:ln>
              <a:solidFill>
                <a:srgbClr val="FF0000"/>
              </a:solidFill>
            </a:endParaRPr>
          </a:p>
          <a:p>
            <a:pPr algn="ctr"/>
            <a:r>
              <a:rPr lang="en-GB" sz="2800" i="1" dirty="0" smtClean="0">
                <a:ln>
                  <a:solidFill>
                    <a:schemeClr val="tx1">
                      <a:lumMod val="95000"/>
                      <a:lumOff val="5000"/>
                    </a:schemeClr>
                  </a:solidFill>
                </a:ln>
                <a:solidFill>
                  <a:schemeClr val="accent5">
                    <a:lumMod val="50000"/>
                  </a:schemeClr>
                </a:solidFill>
              </a:rPr>
              <a:t>What are these chemicals doing in the ice cream ?</a:t>
            </a:r>
            <a:endParaRPr lang="en-GB" sz="2800" b="1" dirty="0" smtClean="0">
              <a:ln>
                <a:solidFill>
                  <a:schemeClr val="tx1">
                    <a:lumMod val="95000"/>
                    <a:lumOff val="5000"/>
                  </a:schemeClr>
                </a:solidFill>
              </a:ln>
              <a:solidFill>
                <a:srgbClr val="FF0000"/>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064" y="1107677"/>
            <a:ext cx="2244707" cy="1683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064" y="3002137"/>
            <a:ext cx="2244707" cy="1490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http://naturesdelighticecream.files.wordpress.com/2011/07/ice-cream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064" y="4632960"/>
            <a:ext cx="2244707" cy="188975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3364" y="858123"/>
            <a:ext cx="1196236" cy="1441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58466" y="2315767"/>
            <a:ext cx="1583708" cy="1266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6950" y="3582733"/>
            <a:ext cx="1745050" cy="1309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91101" y="5043366"/>
            <a:ext cx="1479353" cy="147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36519" y="1267968"/>
            <a:ext cx="7975925" cy="5157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9962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1188" y="162233"/>
            <a:ext cx="3946850"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DIABETES </a:t>
            </a:r>
            <a:r>
              <a:rPr lang="en-GB" sz="3600" dirty="0" smtClean="0">
                <a:ln>
                  <a:solidFill>
                    <a:schemeClr val="tx1">
                      <a:lumMod val="95000"/>
                      <a:lumOff val="5000"/>
                    </a:schemeClr>
                  </a:solidFill>
                </a:ln>
                <a:solidFill>
                  <a:schemeClr val="accent5">
                    <a:lumMod val="50000"/>
                  </a:schemeClr>
                </a:solidFill>
              </a:rPr>
              <a:t>: </a:t>
            </a:r>
          </a:p>
          <a:p>
            <a:r>
              <a:rPr lang="en-GB" sz="2400" i="1" dirty="0" smtClean="0">
                <a:ln>
                  <a:solidFill>
                    <a:schemeClr val="tx1">
                      <a:lumMod val="95000"/>
                      <a:lumOff val="5000"/>
                    </a:schemeClr>
                  </a:solidFill>
                </a:ln>
                <a:solidFill>
                  <a:schemeClr val="accent5">
                    <a:lumMod val="50000"/>
                  </a:schemeClr>
                </a:solidFill>
              </a:rPr>
              <a:t>1 out of 7 in India is a Diabetic</a:t>
            </a:r>
            <a:endParaRPr lang="en-GB" sz="2400" i="1" dirty="0" smtClean="0">
              <a:ln>
                <a:solidFill>
                  <a:schemeClr val="tx1">
                    <a:lumMod val="95000"/>
                    <a:lumOff val="5000"/>
                  </a:schemeClr>
                </a:solidFill>
              </a:ln>
              <a:solidFill>
                <a:schemeClr val="accent5">
                  <a:lumMod val="50000"/>
                </a:schemeClr>
              </a:solidFill>
              <a:effectLst/>
            </a:endParaRPr>
          </a:p>
        </p:txBody>
      </p:sp>
      <p:sp>
        <p:nvSpPr>
          <p:cNvPr id="8" name="Rectangle 7"/>
          <p:cNvSpPr/>
          <p:nvPr/>
        </p:nvSpPr>
        <p:spPr>
          <a:xfrm>
            <a:off x="3774979" y="2292807"/>
            <a:ext cx="6096000" cy="553998"/>
          </a:xfrm>
          <a:prstGeom prst="rect">
            <a:avLst/>
          </a:prstGeom>
        </p:spPr>
        <p:txBody>
          <a:bodyPr>
            <a:spAutoFit/>
          </a:bodyPr>
          <a:lstStyle/>
          <a:p>
            <a:r>
              <a:rPr lang="en-IN" sz="1600" b="1" i="1" dirty="0" smtClean="0">
                <a:latin typeface="Times" pitchFamily="18" charset="0"/>
              </a:rPr>
              <a:t>Diabetes in India to touch 80 million by 2030</a:t>
            </a:r>
          </a:p>
          <a:p>
            <a:r>
              <a:rPr lang="en-IN" sz="1400" i="1" dirty="0" smtClean="0">
                <a:latin typeface="Times" pitchFamily="18" charset="0"/>
              </a:rPr>
              <a:t>World Health Organisation</a:t>
            </a:r>
            <a:endParaRPr lang="en-IN" sz="1050" i="1" dirty="0">
              <a:latin typeface="Times" pitchFamily="18" charset="0"/>
            </a:endParaRPr>
          </a:p>
        </p:txBody>
      </p:sp>
      <p:sp>
        <p:nvSpPr>
          <p:cNvPr id="9" name="Rectangle 8"/>
          <p:cNvSpPr/>
          <p:nvPr/>
        </p:nvSpPr>
        <p:spPr>
          <a:xfrm>
            <a:off x="3774979" y="1286020"/>
            <a:ext cx="7364361" cy="830997"/>
          </a:xfrm>
          <a:prstGeom prst="rect">
            <a:avLst/>
          </a:prstGeom>
        </p:spPr>
        <p:txBody>
          <a:bodyPr wrap="square">
            <a:spAutoFit/>
          </a:bodyPr>
          <a:lstStyle/>
          <a:p>
            <a:r>
              <a:rPr lang="en-IN" sz="1600" b="1" i="1" dirty="0">
                <a:latin typeface="Times" pitchFamily="18" charset="0"/>
              </a:rPr>
              <a:t>India having the highest number of diabetic patients in the </a:t>
            </a:r>
            <a:r>
              <a:rPr lang="en-IN" sz="1600" b="1" i="1" dirty="0" smtClean="0">
                <a:latin typeface="Times" pitchFamily="18" charset="0"/>
              </a:rPr>
              <a:t>world</a:t>
            </a:r>
          </a:p>
          <a:p>
            <a:r>
              <a:rPr lang="en-IN" sz="1600" i="1" dirty="0" smtClean="0">
                <a:latin typeface="Times" pitchFamily="18" charset="0"/>
              </a:rPr>
              <a:t>the </a:t>
            </a:r>
            <a:r>
              <a:rPr lang="en-IN" sz="1600" i="1" dirty="0">
                <a:latin typeface="Times" pitchFamily="18" charset="0"/>
              </a:rPr>
              <a:t>sugar disease is posing an enormous health problem in the country. Calling India the diabetes capital of the world.</a:t>
            </a:r>
          </a:p>
        </p:txBody>
      </p:sp>
      <p:sp>
        <p:nvSpPr>
          <p:cNvPr id="10" name="TextBox 9"/>
          <p:cNvSpPr txBox="1"/>
          <p:nvPr/>
        </p:nvSpPr>
        <p:spPr>
          <a:xfrm>
            <a:off x="3760231" y="3190570"/>
            <a:ext cx="7562070" cy="1323439"/>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CARDIO VASCULAR DISEASES </a:t>
            </a:r>
            <a:r>
              <a:rPr lang="en-GB" sz="3200" dirty="0" smtClean="0">
                <a:ln>
                  <a:solidFill>
                    <a:schemeClr val="tx1">
                      <a:lumMod val="95000"/>
                      <a:lumOff val="5000"/>
                    </a:schemeClr>
                  </a:solidFill>
                </a:ln>
                <a:solidFill>
                  <a:schemeClr val="accent5">
                    <a:lumMod val="50000"/>
                  </a:schemeClr>
                </a:solidFill>
              </a:rPr>
              <a:t>:</a:t>
            </a:r>
            <a:r>
              <a:rPr lang="en-GB" sz="3200" dirty="0">
                <a:ln>
                  <a:solidFill>
                    <a:schemeClr val="tx1">
                      <a:lumMod val="95000"/>
                      <a:lumOff val="5000"/>
                    </a:schemeClr>
                  </a:solidFill>
                </a:ln>
                <a:solidFill>
                  <a:schemeClr val="accent5">
                    <a:lumMod val="50000"/>
                  </a:schemeClr>
                </a:solidFill>
              </a:rPr>
              <a:t> </a:t>
            </a:r>
          </a:p>
          <a:p>
            <a:r>
              <a:rPr lang="en-GB" sz="2400" i="1" dirty="0" smtClean="0">
                <a:ln>
                  <a:solidFill>
                    <a:schemeClr val="tx1">
                      <a:lumMod val="95000"/>
                      <a:lumOff val="5000"/>
                    </a:schemeClr>
                  </a:solidFill>
                </a:ln>
                <a:solidFill>
                  <a:schemeClr val="accent5">
                    <a:lumMod val="50000"/>
                  </a:schemeClr>
                </a:solidFill>
              </a:rPr>
              <a:t>60% of Heart related deaths in the world will occur in India</a:t>
            </a:r>
            <a:r>
              <a:rPr lang="en-GB" sz="2800" i="1" dirty="0" smtClean="0">
                <a:ln>
                  <a:solidFill>
                    <a:schemeClr val="tx1">
                      <a:lumMod val="95000"/>
                      <a:lumOff val="5000"/>
                    </a:schemeClr>
                  </a:solidFill>
                </a:ln>
                <a:solidFill>
                  <a:schemeClr val="accent5">
                    <a:lumMod val="50000"/>
                  </a:schemeClr>
                </a:solidFill>
              </a:rPr>
              <a:t> </a:t>
            </a:r>
          </a:p>
          <a:p>
            <a:r>
              <a:rPr lang="en-GB" sz="1400" i="1" dirty="0" smtClean="0">
                <a:ln>
                  <a:solidFill>
                    <a:schemeClr val="tx1">
                      <a:lumMod val="95000"/>
                      <a:lumOff val="5000"/>
                    </a:schemeClr>
                  </a:solidFill>
                </a:ln>
                <a:solidFill>
                  <a:schemeClr val="accent5">
                    <a:lumMod val="50000"/>
                  </a:schemeClr>
                </a:solidFill>
              </a:rPr>
              <a:t>Time Magazine</a:t>
            </a:r>
            <a:endParaRPr lang="en-GB" sz="3200" i="1" dirty="0" smtClean="0">
              <a:ln>
                <a:solidFill>
                  <a:schemeClr val="tx1">
                    <a:lumMod val="95000"/>
                    <a:lumOff val="5000"/>
                  </a:schemeClr>
                </a:solidFill>
              </a:ln>
              <a:solidFill>
                <a:schemeClr val="accent5">
                  <a:lumMod val="50000"/>
                </a:schemeClr>
              </a:solidFill>
            </a:endParaRPr>
          </a:p>
        </p:txBody>
      </p:sp>
      <p:sp>
        <p:nvSpPr>
          <p:cNvPr id="11" name="Rectangle 10"/>
          <p:cNvSpPr/>
          <p:nvPr/>
        </p:nvSpPr>
        <p:spPr>
          <a:xfrm>
            <a:off x="3794041" y="4537168"/>
            <a:ext cx="6096000" cy="492443"/>
          </a:xfrm>
          <a:prstGeom prst="rect">
            <a:avLst/>
          </a:prstGeom>
        </p:spPr>
        <p:txBody>
          <a:bodyPr>
            <a:spAutoFit/>
          </a:bodyPr>
          <a:lstStyle/>
          <a:p>
            <a:r>
              <a:rPr lang="en-GB" sz="1400" b="1" i="1" dirty="0">
                <a:latin typeface="Times" pitchFamily="18" charset="0"/>
              </a:rPr>
              <a:t>35% deaths in India due to cardiovascular diseases</a:t>
            </a:r>
          </a:p>
          <a:p>
            <a:r>
              <a:rPr lang="en-GB" sz="1200" i="1" dirty="0" err="1">
                <a:latin typeface="Times" pitchFamily="18" charset="0"/>
              </a:rPr>
              <a:t>Shimona</a:t>
            </a:r>
            <a:r>
              <a:rPr lang="en-GB" sz="1200" i="1" dirty="0">
                <a:latin typeface="Times" pitchFamily="18" charset="0"/>
              </a:rPr>
              <a:t> </a:t>
            </a:r>
            <a:r>
              <a:rPr lang="en-GB" sz="1200" i="1" dirty="0" err="1">
                <a:latin typeface="Times" pitchFamily="18" charset="0"/>
              </a:rPr>
              <a:t>Kanwar</a:t>
            </a:r>
            <a:r>
              <a:rPr lang="en-GB" sz="1200" i="1" dirty="0">
                <a:latin typeface="Times" pitchFamily="18" charset="0"/>
              </a:rPr>
              <a:t>, TNN Jul 22, 2013, 03.04PM IST</a:t>
            </a:r>
          </a:p>
        </p:txBody>
      </p:sp>
      <p:sp>
        <p:nvSpPr>
          <p:cNvPr id="12" name="Rectangle 11"/>
          <p:cNvSpPr/>
          <p:nvPr/>
        </p:nvSpPr>
        <p:spPr>
          <a:xfrm>
            <a:off x="3794041" y="5223093"/>
            <a:ext cx="6096000" cy="1077218"/>
          </a:xfrm>
          <a:prstGeom prst="rect">
            <a:avLst/>
          </a:prstGeom>
        </p:spPr>
        <p:txBody>
          <a:bodyPr>
            <a:spAutoFit/>
          </a:bodyPr>
          <a:lstStyle/>
          <a:p>
            <a:r>
              <a:rPr lang="en-IN" sz="1400" b="1" i="1" dirty="0">
                <a:latin typeface="Times" pitchFamily="18" charset="0"/>
              </a:rPr>
              <a:t>Heart disease set to spike in India, especially in the south’</a:t>
            </a:r>
          </a:p>
          <a:p>
            <a:endParaRPr lang="en-IN" sz="1400" b="1" i="1" dirty="0">
              <a:latin typeface="Times" pitchFamily="18" charset="0"/>
            </a:endParaRPr>
          </a:p>
          <a:p>
            <a:r>
              <a:rPr lang="en-IN" sz="1200" i="1" dirty="0">
                <a:latin typeface="Times" pitchFamily="18" charset="0"/>
              </a:rPr>
              <a:t>According to well-known radiologist Harsh </a:t>
            </a:r>
            <a:r>
              <a:rPr lang="en-IN" sz="1200" i="1" dirty="0" err="1">
                <a:latin typeface="Times" pitchFamily="18" charset="0"/>
              </a:rPr>
              <a:t>Mahajan</a:t>
            </a:r>
            <a:r>
              <a:rPr lang="en-IN" sz="1200" i="1" dirty="0">
                <a:latin typeface="Times" pitchFamily="18" charset="0"/>
              </a:rPr>
              <a:t>, by 2020 India will have more than 4.77 million deaths a year due to cardiovascular disease (CVD) and 2.58 million deaths due to coronary heart diseases (CHD).</a:t>
            </a:r>
            <a:endParaRPr lang="en-IN" sz="1200" b="1" i="1" dirty="0">
              <a:latin typeface="Times" pitchFamily="18" charset="0"/>
            </a:endParaRPr>
          </a:p>
        </p:txBody>
      </p:sp>
      <p:pic>
        <p:nvPicPr>
          <p:cNvPr id="6146" name="Picture 2" descr="http://images.netdoctor.co.uk/ukcuk892679000_diabetes-7774267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62" y="876116"/>
            <a:ext cx="3497131" cy="151310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pharmatips.doyouknow.in/images/20111211062131177103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665" y="3660565"/>
            <a:ext cx="3240028" cy="244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7442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7899" y="259721"/>
            <a:ext cx="7979941" cy="138499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GB" sz="3600" b="1" dirty="0" smtClean="0">
                <a:ln>
                  <a:solidFill>
                    <a:schemeClr val="tx1">
                      <a:lumMod val="95000"/>
                      <a:lumOff val="5000"/>
                    </a:schemeClr>
                  </a:solidFill>
                </a:ln>
                <a:solidFill>
                  <a:srgbClr val="FF0000"/>
                </a:solidFill>
              </a:rPr>
              <a:t>OBESITY</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Over 50% of Indian population will suffer from obesity in the coming ten years</a:t>
            </a:r>
            <a:endParaRPr lang="en-GB" sz="3200" i="1" dirty="0" smtClean="0">
              <a:ln>
                <a:solidFill>
                  <a:schemeClr val="tx1">
                    <a:lumMod val="95000"/>
                    <a:lumOff val="5000"/>
                  </a:schemeClr>
                </a:solidFill>
              </a:ln>
              <a:solidFill>
                <a:schemeClr val="accent5">
                  <a:lumMod val="50000"/>
                </a:schemeClr>
              </a:solidFill>
            </a:endParaRPr>
          </a:p>
        </p:txBody>
      </p:sp>
      <p:sp>
        <p:nvSpPr>
          <p:cNvPr id="4" name="TextBox 3"/>
          <p:cNvSpPr txBox="1"/>
          <p:nvPr/>
        </p:nvSpPr>
        <p:spPr>
          <a:xfrm>
            <a:off x="3777900" y="2586521"/>
            <a:ext cx="7979941"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HYPERTENSION</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35% of school children in urban areas suffer from hypertension</a:t>
            </a:r>
            <a:endParaRPr lang="en-GB" sz="3200" i="1" dirty="0" smtClean="0">
              <a:ln>
                <a:solidFill>
                  <a:schemeClr val="tx1">
                    <a:lumMod val="95000"/>
                    <a:lumOff val="5000"/>
                  </a:schemeClr>
                </a:solidFill>
              </a:ln>
              <a:solidFill>
                <a:schemeClr val="accent5">
                  <a:lumMod val="50000"/>
                </a:schemeClr>
              </a:solidFill>
            </a:endParaRPr>
          </a:p>
        </p:txBody>
      </p:sp>
      <p:sp>
        <p:nvSpPr>
          <p:cNvPr id="6" name="TextBox 5"/>
          <p:cNvSpPr txBox="1"/>
          <p:nvPr/>
        </p:nvSpPr>
        <p:spPr>
          <a:xfrm>
            <a:off x="3823620" y="4530845"/>
            <a:ext cx="7375096" cy="13849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ARTHRITIS</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India has more people suffering from arthritis than entire </a:t>
            </a:r>
          </a:p>
          <a:p>
            <a:r>
              <a:rPr lang="en-GB" sz="2400" i="1" dirty="0" smtClean="0">
                <a:ln>
                  <a:solidFill>
                    <a:schemeClr val="tx1">
                      <a:lumMod val="95000"/>
                      <a:lumOff val="5000"/>
                    </a:schemeClr>
                  </a:solidFill>
                </a:ln>
                <a:solidFill>
                  <a:schemeClr val="accent5">
                    <a:lumMod val="50000"/>
                  </a:schemeClr>
                </a:solidFill>
              </a:rPr>
              <a:t>EUROPE &amp; NORTH AMERICA combined</a:t>
            </a:r>
            <a:endParaRPr lang="en-GB" sz="3200" i="1" dirty="0" smtClean="0">
              <a:ln>
                <a:solidFill>
                  <a:schemeClr val="tx1">
                    <a:lumMod val="95000"/>
                    <a:lumOff val="5000"/>
                  </a:schemeClr>
                </a:solidFill>
              </a:ln>
              <a:solidFill>
                <a:schemeClr val="accent5">
                  <a:lumMod val="50000"/>
                </a:schemeClr>
              </a:solidFill>
            </a:endParaRPr>
          </a:p>
        </p:txBody>
      </p:sp>
      <p:pic>
        <p:nvPicPr>
          <p:cNvPr id="2050" name="Picture 2" descr="http://www.weight-loss-trust.com/wp-content/uploads/2009/10/obesity-exercise-problem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1201" y="126986"/>
            <a:ext cx="1968192" cy="19681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topnews.in/files/hypertension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1201" y="2300758"/>
            <a:ext cx="1968192" cy="19681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woyoso.org/images/arthriti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099" y="4573719"/>
            <a:ext cx="2642522" cy="172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4942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66388" y="536514"/>
            <a:ext cx="4853636"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CANCER</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Cancer is the 3</a:t>
            </a:r>
            <a:r>
              <a:rPr lang="en-GB" sz="2400" i="1" baseline="30000" dirty="0" smtClean="0">
                <a:ln>
                  <a:solidFill>
                    <a:schemeClr val="tx1">
                      <a:lumMod val="95000"/>
                      <a:lumOff val="5000"/>
                    </a:schemeClr>
                  </a:solidFill>
                </a:ln>
                <a:solidFill>
                  <a:schemeClr val="accent5">
                    <a:lumMod val="50000"/>
                  </a:schemeClr>
                </a:solidFill>
              </a:rPr>
              <a:t>rd</a:t>
            </a:r>
            <a:r>
              <a:rPr lang="en-GB" sz="2400" i="1" dirty="0" smtClean="0">
                <a:ln>
                  <a:solidFill>
                    <a:schemeClr val="tx1">
                      <a:lumMod val="95000"/>
                      <a:lumOff val="5000"/>
                    </a:schemeClr>
                  </a:solidFill>
                </a:ln>
                <a:solidFill>
                  <a:schemeClr val="accent5">
                    <a:lumMod val="50000"/>
                  </a:schemeClr>
                </a:solidFill>
              </a:rPr>
              <a:t> Largest Killer in India</a:t>
            </a:r>
            <a:endParaRPr lang="en-GB" sz="3200" i="1" dirty="0" smtClean="0">
              <a:ln>
                <a:solidFill>
                  <a:schemeClr val="tx1">
                    <a:lumMod val="95000"/>
                    <a:lumOff val="5000"/>
                  </a:schemeClr>
                </a:solidFill>
              </a:ln>
              <a:solidFill>
                <a:schemeClr val="accent5">
                  <a:lumMod val="50000"/>
                </a:schemeClr>
              </a:solidFill>
            </a:endParaRPr>
          </a:p>
        </p:txBody>
      </p:sp>
      <p:sp>
        <p:nvSpPr>
          <p:cNvPr id="6" name="TextBox 5"/>
          <p:cNvSpPr txBox="1"/>
          <p:nvPr/>
        </p:nvSpPr>
        <p:spPr>
          <a:xfrm>
            <a:off x="3926859" y="3218262"/>
            <a:ext cx="7519303" cy="13849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OSTEOPOROSIS</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Expected  case of osteoporosis will increase by 250 million  </a:t>
            </a:r>
          </a:p>
          <a:p>
            <a:r>
              <a:rPr lang="en-GB" sz="2400" i="1" dirty="0" smtClean="0">
                <a:ln>
                  <a:solidFill>
                    <a:schemeClr val="tx1">
                      <a:lumMod val="95000"/>
                      <a:lumOff val="5000"/>
                    </a:schemeClr>
                  </a:solidFill>
                </a:ln>
                <a:solidFill>
                  <a:schemeClr val="accent5">
                    <a:lumMod val="50000"/>
                  </a:schemeClr>
                </a:solidFill>
              </a:rPr>
              <a:t>by 2015</a:t>
            </a:r>
            <a:endParaRPr lang="en-GB" sz="3200" i="1" dirty="0" smtClean="0">
              <a:ln>
                <a:solidFill>
                  <a:schemeClr val="tx1">
                    <a:lumMod val="95000"/>
                    <a:lumOff val="5000"/>
                  </a:schemeClr>
                </a:solidFill>
              </a:ln>
              <a:solidFill>
                <a:schemeClr val="accent5">
                  <a:lumMod val="50000"/>
                </a:schemeClr>
              </a:solidFill>
            </a:endParaRPr>
          </a:p>
        </p:txBody>
      </p:sp>
      <p:sp>
        <p:nvSpPr>
          <p:cNvPr id="7" name="Rectangle 6"/>
          <p:cNvSpPr/>
          <p:nvPr/>
        </p:nvSpPr>
        <p:spPr>
          <a:xfrm>
            <a:off x="3912111" y="1625235"/>
            <a:ext cx="6096000" cy="830997"/>
          </a:xfrm>
          <a:prstGeom prst="rect">
            <a:avLst/>
          </a:prstGeom>
        </p:spPr>
        <p:txBody>
          <a:bodyPr>
            <a:spAutoFit/>
          </a:bodyPr>
          <a:lstStyle/>
          <a:p>
            <a:r>
              <a:rPr lang="en-IN" sz="1600" i="1" dirty="0">
                <a:latin typeface="Times" pitchFamily="18" charset="0"/>
              </a:rPr>
              <a:t>In India, four lakhs die of cancer every year. The ministry data shows 25 lakh cancer patients in the country at any point in time. Cancer is the third biggest killer in India. </a:t>
            </a:r>
          </a:p>
        </p:txBody>
      </p:sp>
      <p:sp>
        <p:nvSpPr>
          <p:cNvPr id="8" name="Rectangle 7"/>
          <p:cNvSpPr/>
          <p:nvPr/>
        </p:nvSpPr>
        <p:spPr>
          <a:xfrm>
            <a:off x="3962402" y="4747410"/>
            <a:ext cx="6096000" cy="1138773"/>
          </a:xfrm>
          <a:prstGeom prst="rect">
            <a:avLst/>
          </a:prstGeom>
        </p:spPr>
        <p:txBody>
          <a:bodyPr>
            <a:spAutoFit/>
          </a:bodyPr>
          <a:lstStyle/>
          <a:p>
            <a:r>
              <a:rPr lang="en-IN" i="1" dirty="0">
                <a:latin typeface="Times" pitchFamily="18" charset="0"/>
              </a:rPr>
              <a:t>Based on 2001 </a:t>
            </a:r>
            <a:r>
              <a:rPr lang="en-IN" i="1" dirty="0" err="1">
                <a:latin typeface="Times" pitchFamily="18" charset="0"/>
              </a:rPr>
              <a:t>census,approximately</a:t>
            </a:r>
            <a:r>
              <a:rPr lang="en-IN" i="1" dirty="0">
                <a:latin typeface="Times" pitchFamily="18" charset="0"/>
              </a:rPr>
              <a:t> 163 million </a:t>
            </a:r>
            <a:r>
              <a:rPr lang="en-IN" i="1" dirty="0" err="1">
                <a:latin typeface="Times" pitchFamily="18" charset="0"/>
              </a:rPr>
              <a:t>indians</a:t>
            </a:r>
            <a:r>
              <a:rPr lang="en-IN" i="1" dirty="0">
                <a:latin typeface="Times" pitchFamily="18" charset="0"/>
              </a:rPr>
              <a:t> all the above age of 50,this is the expected case for osteoporosis which will increase to 250 million by 2015</a:t>
            </a:r>
            <a:r>
              <a:rPr lang="en-IN" sz="1400" i="1" dirty="0" smtClean="0">
                <a:latin typeface="Times" pitchFamily="18" charset="0"/>
              </a:rPr>
              <a:t>.</a:t>
            </a:r>
          </a:p>
          <a:p>
            <a:r>
              <a:rPr lang="en-IN" sz="1400" i="1" dirty="0" smtClean="0">
                <a:latin typeface="Times" pitchFamily="18" charset="0"/>
              </a:rPr>
              <a:t>(</a:t>
            </a:r>
            <a:r>
              <a:rPr lang="en-IN" sz="1400" i="1" dirty="0">
                <a:latin typeface="Times" pitchFamily="18" charset="0"/>
              </a:rPr>
              <a:t>Department of Endocrinology &amp; </a:t>
            </a:r>
            <a:r>
              <a:rPr lang="en-IN" sz="1400" i="1" dirty="0" err="1">
                <a:latin typeface="Times" pitchFamily="18" charset="0"/>
              </a:rPr>
              <a:t>Diabetes,New</a:t>
            </a:r>
            <a:r>
              <a:rPr lang="en-IN" sz="1400" i="1" dirty="0">
                <a:latin typeface="Times" pitchFamily="18" charset="0"/>
              </a:rPr>
              <a:t> Delhi)</a:t>
            </a:r>
          </a:p>
        </p:txBody>
      </p:sp>
      <p:sp>
        <p:nvSpPr>
          <p:cNvPr id="9" name="AutoShape 2" descr="data:image/jpeg;base64,/9j/4AAQSkZJRgABAQAAAQABAAD/2wCEAAkGBxMTEhUUExMVFRUUGBQVGBUXFxQVFRUVFBQWFxQVFRQYHCggGBolHBQUITEhJSkrLi4uFx8zODMsNygtLisBCgoKDg0OGhAQGiwdHBwsLCwsLCwsLCwsLCwsLCwsLCwsLCwsNywsLCwsLCwsLCwsLCwsNywsNywsLCwsLCwsLP/AABEIALUBFgMBIgACEQEDEQH/xAAbAAABBQEBAAAAAAAAAAAAAAAFAAIDBAYBB//EAD0QAAEDAgQDBAgEBQQDAQAAAAEAAgMEEQUSITFBUWEGEyJxMkKBkaGxwdEHYnLwFBUjJOFSgpKyNEPxJf/EABkBAAMBAQEAAAAAAAAAAAAAAAECAwAEBf/EACMRAAICAwEBAAICAwAAAAAAAAABAhEDEiExQSJRBDITYZH/2gAMAwEAAhEDEQA/AD34ixj+KcfyM+RXnEEBbMQeOoXp/btt6p36GfJYPtDDZjZW6FpANuR/ys/C0XxBKjeVUxeM6uHAKDB45JL92SSnYrFMAWuBBOliOamUK+A4mx1mEHNwsN0UqsNlnNnu7uPaw9I+ZXOzOCiFpkIu+2h5LR0IuLFYVsD0nZaFnAnqVbhoAHaIyWi2qYANwixbB0tMBrdR9xfdFKiC+ygbCRus2YGS0Y5JjqUE7I62AHcKE03JCw2Cn0jeSa3DWO9UI6KcWXGQWKxrM1VdnI3+rZUJeycXVbh8KifTdEbNZlcP7MxsN7XQftJh9j6OnNejMhACqYhhwkBBCKMpHjU9JxC1PY2EjdV8dwp0TiQNFBhGKmN22ipsGKSdnoEsYvsFYpmN5BCaLEmyIvThb4UG1bG5Tos3Vwi+gWlq2+FZ6sFk8CmN10gEYSjgu7cqF89irNPILq+to0/5EfAzSUgy7qOtpPCbFOp6oWUk8l2qOkkyG8TKz0zg7dDMYzBaOoj8SBYzCSrqJxOf5AKAnMitPmtsqNJAcyOQR6IUHdoqSyEDYqCK5RWSEkJ1NT2OyziPjyW+lP2lJFHRhJL0va/Zvu3bh/FOF7HKz3ELKYpFmp3j8p+C2PbeK9S/qxnyWbqYx3RHDKVyCx8KX4e0p7p0h9Y5R5N3+a1GLUQkjBtdzDfqRxCpdnIxHDHHobNv7TqSjwbZKgt9AlOxwGgViJ1jsArcke5A6pscYOpQZhCzhZOFKAEoIhe3JWnuA3WsBQETr3CmbIDuFZhdm4aKQQDkgYHlh9ikc3TRX5LAbKCIX4LBK7xomR3urkkPBcp4rFYx1kdwo3W2srEhsU8xjdFAKErExreivFgKaYgiYz+MYUJmkW1WJb2d7uSztl6o+NCsQoc2qaLMnTMvR4a1huCj9I4WQOa4dZE6J2miusbaGlmii7VeisviZRuvk0WcrLlFQcfS2LJFoFzO1Ukc5UE41SaVRM5Z+lp1YQrNNiJ4lC3lMh0K2wuqNEJ7qtVRhw2VD+IU0dUmUybxjI6UBXY4gq5fqrEbjZa0DVlxkYsop7N2VCeZ7fJVpaokLf5ENHHRadUi6SFglJJ/kKansPbL/wAl36WfJY7EJiRb/UVs+1jr1Thyaz4hZPFowHR25k/ELikVgF8OID3a8gPICyJSTnYfJDcLsfEjMeqCM/SswuGh1unT0xNiDYcQrZZdddtZagWUIAA/Qe1TmEk3OycIPHcbfJWMwSozI4ngaJ7pOQUPcHfZWIXgaLWYZFJzVhluCa+IO2SMZAsFjEb4jfRTttZPgYRuq1RVMa7VzfLf4BEAnMubqW2iidWRnY/B32U8UrTxCxiNsSj4q1nCiMPELGK8jE10VwrhbouPjsEUAzGK4eTqEEZWFhsRZbkx3WW7S4QQC4Lqw5K4yOSN9KxmDwq9VTNtsgtBVFrspR1/ibouprZE4ScGZivaAdFWbETsFYxBpDkRwwNO6SqK7X0GspXKzHhxKPMgarEUAS0gbAeDC+ikOEgI2LBV5pVjWwYMPtyXe4ASqJ0yGouUjKIjrIWkIHILGy1D4rhA6+kIN0oUysGpJrXpLWY9a7Vj+8d+hnyWbxORhLQHAuB2FtloO3TrVDiDrlaPe3VeWzVJZNmvs7Xy4rlf0rBcPQ+z8mhHVaFoCx+HSlpzDY/I/wD1auGS4CEXw00Ss3TjAnsbxTnuTUTGhmirNhJJudFeson3A+qDQxx7dLc1XIV7ubi4UdSxrG5nEAD96JWjWMhJHkqeJY5GzRvid8B7UGxDFnOGVujfifNDA25Quiih+wnPik0p9KzeQ0U0MVth7f8AKhpY7K2wW1KDkUjAmF09jkyFt1ZDLIbMekjgfy0U8FURvr81AbJBq2wHBMJxOD9j9/cnzN0shjU6lmd3oDjdrxpfg4fcH4JlIhLFRaDLJlbTB7SCrzmqOUKhE8wx7CHROLgNFFhte0i1/YvSMSoBKwgheQ4vhclPObeiSrwyPwDSou43CHC4Wfp6wtci8kzsuoWdqX2cuje0JFUzYUFSXBF4XLKYLW30WppxcJLGkjs7iqmZ10RyBIwhCzIESMBUEEGqLz04UUcFihsEmiZoqtfThwKvtconaoWBIxNVGWuK6jWKUWt0kBjadvn/AN24fkZ8l5pi1M7MTlPsXpHb7/zXfoj+SzNZCHDquRvrOiC4h/Y6rzxujd6TdBztw+3sW4w9/hF9wvPMPeWPDuWh8l6DQPzNBCEX02RUETsuA3KadAnxw8QVSyJM12oC7bkmsGikaNboGInVAhY5zvRGuiyOJYk+Z1zo0bN4Dz6rZyRAggjQjVYfEKbunlnDcdWnb99EsnRTGkV8vRPjbqmseu5viplQhG7krMcl90Phm4dFO2TX9/Fb6PFughHILqwShwdY6q0H6bohaFLLYX/ZUUj5LGwtb4psb80rRwGp+inxWUbDbl0Q+G+gCKvcHnUjmLo9STCQC+4sR5jUIDV0nrNsLbC314K1gNWyUHK4Ejkb/FKr9KS1aNI/G2Ne1kjXNc6+Vwa5zHdMwHhPQoiyO+qCNlcApYsTeNL++yqp/s5JYH8DOXRZ3HcJbKCbaon/ADMaZha/FW3w6FUjLtohODXGedSYWNrLO43gQIJA1W4x2F0ZLhshMUneDxL0ItNHF+SkYHDKdzH+1byheMoUU2EC9woHsLFOXDrS2QWzhNc9BXVjgov5g7koykPHGGXSqE1ACGfxZVeScqLkyyxhl1UE0T3WZqqxwXKfESmTZnAPVcl+K4qQqM2qSO4uhtu3x/vXfoj+SAkIz+IMwFe4H/RH8ihDFzS9Y8P6opzxWK1HZqq0AKDSU91Ph7i1yF07GdNUbZuqngOiG0VRmCJRuVU7OZqiZrU5wsuNKc4gpgHCs92hpM7MwHijufNvrfdGn3Gyga43BStjR50wT3+xSQuT8Ype7lcwbA3b+l231HsUEAups6S212pPD5qTNdNkZy4Hn8l2AfvgghkWInnRW5L2UETNdlYdsgOyux9iTxKpVshP75K+9umn7+CgipA7VwPlwt5JUh00ZXHcTlmYYYNBs+QkC44tb9Sj3Y5mRrWZRYAC9rX0Fz5Xur7cKYXXDB7h8kSp6INKo5cony7LErQAXcLIO+EuIcHWHJG37Ibh9LIXyCxDQfSPokHWwPFBqwwdWwHT4h3tS6ANORpAdJwvu4AdAvTIXteLt229yxVLAyI5Im53XuddN7kvfbfotnh9SxwAaMtvV/zxVIUjn/kNyp/CGtw5sjSDxWTquzb4rub4hvbj7FvHNTCOCvGbicjR5o6YeShlYHcFo+0+Df8AsYPMLNsNuCupKQyK4w26a7C0VhlHFSPe1bgXJgN2H9E8UI2KJOKpzy2S6IKmylNg4OwVf+QclfbXJz8QHNHVBtsojCSElfhr7pI0jVIk/FGJxr3lpvZkV28RobELM0eMlvheNOfFbT8Q6ImvMjd8kYd1FtPcsjW0Lr+FpIPS9l58vS+N/igzRV7H+i4H5+5Wi22o2WPkoQfVsRy0I9yngfUR+hK7ydZ49t9UlDUb+kmIsUbpagEdVjMIxgPGWRvdv8/C7yPDyR+J1tllKhJRNFE66eGoVT1RCKU1QHBVTTItUJyeNRqukJkpsLJgA/F8AjnF7ljwCARtrrZw4i6yVTSugfleLHnuHDgW8wvQoZOarYzhTZ2ZXaEatdxaefUcwllFMeE9X3wxNr21UsACrva6N5ZILOG/0Pl1S7zjxHyup/DoT6F43BRyyKmyQ20P1TTMUjZaMS7GVPE4XQ7v07+L96CYXEMMmCnhdn2F7ceA8ygcD3ONrX+nmiRu4Brj4R6o8Lfbb0vanT/ZNxHVGKRxg2a6Zw9Vvo+132VVn8VUnxf0Yh6oPiIPVXogBoAApxLotYOLw5T0zI25WCw+fmo4pbzxsaQDmDjqB4W+J3wHxVLFMRETMx1J0aBuSdgAhGE4YXP7+c3efRbwjb/pHXmU6ZlBtNs9OCYQg3Z2ru57L6AAgE9dbI4rJ2cM46umV6iLMCOaxmK4XlcdNCt2bIfiVMHtKaLoUwbaIhNliIRdzgDZRvAKfYpqBCCoXRFyOfw4TW04BR3GBDcO5qCXDQUflOio1GgRsCTBsVA0JKxHLySRDTDfbh3964c2R++yFMGiv9upf753MNj/AOqHRknVcTfWGP8AVEFVRh2ux5odNCW7hF3k38rKy2O+hFwg+jKTRm7aa7lWqTFZISPWZxaeHkeCI1OFtO3h+SG1FI5ujhpzUmqLKSZrKCtZK0OYbj4joQrrJSNV51F3kLs8RseI4OHIha7BcaZOLei8btO/mOYWElA1dJVZtCppUEgdYo011wFWErRGSpk0TdFOoYXKZioibKGMYSycAOFnN9F49IX+Y6LFV2HSRPyubv6w9EjmPtwXo1lXrKVsjS0+w8QeYQlHg+OdPpg4oXJr4nexdxDFnwzdw9ga69g43IeD6Lm9ClPA6Td2nILmZ6EbKUlQ1psLuPTZSwXcfFtyH3TTQBqlY0hLZTlBGnNhpoOSuxFDYXK7C5FEmXLrrdQoQV3veqcRogdQtdIHv1yjwjlfcqfIE0vSY4I2bpJTDu3B43C0tLUB7Q4e7keIWUkqhZHOzjCYi7YOcSPIAC/wKpjfwhniqtljEZ8rCeSjpKnM0HmFPW0GdpaTYFdpKERiwVadnNao8q7RYm+Kpe0iwJuOoXafFC4LedouysNTqbhw2cNCsTX9m6imuR42jiBr7lnFnVDLBxp+kseIWVhtbdZKfEDdTQYpok/Ib8Q/LVG+6bPOS0oOcTC6cT6LLYOqJYyeKSqyYh0STbSBSCv4i1nd4wQT4XxQg9DZ2Uq5R6hBPxph/wD0S6+8cQ9wKs9mK3vImnjax826JMi+kcb5QabHrbmikMFtFRDfE09QiNO4nbdImFotNoWuGyr1GG6cxyU1HidzY+SKMII0TqmhHaMVWYINcvhPLgs/WYe+M3N2kbOH0K9VfStcNkLrcM0IIuDwSSxlIZa9Mrg3aAnwTEZuD+Dv1cj1W3w2UOavPcZwTIbt9H5Kx2VxkwyCOQnu3aXPqnh7EsXTHnDZWj0WMKy0KOEDgpVc5Wcc5dBSDE4MWMBu0uBsq4sh8L26xyj0o3jUebTYXC89oa6sbMaeaIl0ejnZTe24dm2II2XreXRC8do3SM8BIe3UWNs1vVJU8kbVnRhy6un4YmWqJNiCLc10SdVHV1TiHgkC7TodHNcOB9ypxONlzHoUEWTFTNqSg5lska5qZC6mgbWdUjULO/zIDimPxcc0QamkdVgcVQrMXa2/iCzNXix4XUGAPEtZA2UhrDKzNfiA4Gx6EgD2qkY2LKoqz0/s/gBla2WfMGnVsexI4F/EA8lrmjKAALAaADgAkXje4SDgdiuqMUvDy5zlN2zt0iVzNZdAumEGlQPZwIuFaLEx8axjL4x2QgmObLY8xos3VdgLeg4+1ejlpTHtWDbR5RN2NlHC6G1OBuZ6WZvmvZbqrV0LJRZwC1BU2eOfy/8AMkvTm9kqYbhx/wBxSWobcF/iJ2TbVVZk7xzTkY21gRoD90OwXsqyBpAlfcm+oblv0Fvqtp2hZ/XJ/K35KjodwpSV8Gi6BstI5o4Oty+y7DU5TdXf4c8CmupQ7ce0KMoP4UUv2U8Spi7+rEbncjim4ZjoDg192nror8OGn1X+wofimHEizm+RU2pLpROL4zVwTA6hWLAhYbDcQdAcr75dgdy3z5haujrQ62qrDIn6SnjaIcRw0OvYXHJYnFMKyk6aHY/Qr0sFV6qga8bfb2oTxqXhoZHEyHZ7tEYrRzHTZr+XIO+620NQ1w36rHYn2cIvlGnL7FD6WtmpjYDOwbsO4/SeCjHK4ckWljjPsfT0cFLOg2EY0yZoLT5g6EdCEVBXTGaatHNKLT6ShRPK69y5y13TWKYLtrg5bIJ2ei/R44B42cB+YfEdUDjBC9NrqUSMdGfWBt58D7158DY2PpXtbmdrLmyRpno4Mtxp/BjYiVDNQE7NJPRaVuBytyFzQWkgHKdW+d7X9l1oafCI7tc1mUtN9S6xtxtfVGOKTNP+TGP+zzd3ZqozNaYXguIAJGmvMi9kbP4dPDmf1mOaT/U0LXNHHINcx87fRehsZzJP76KVdEcSRyy/lzfnDJVHYGlOXIHNykXFy4PHI3PxRqfB4XNa18TCGEZdL2tsiS69t0+qRB5Zv1leppc7MoJbt4m2B0O2txrsumIAaXHxUjLjQ6hPTUJZRmmDAXPka1vN2g9pUlFWNkYHxva9rtQ5pDmkdCFNJE12haCN7EAi/DdUsXwlk0Xd5pItQQ+F3dvbbkRpYi4tbiiYId90VeSpOthp81SpcMfGwMbUykN0/qhj3W/VlBV3KdNduNt0DDmE2FxZNkuOF083XGPtuiAha8LhN+qnmiDvR3VKSJzToiAlLjySXGPPELqxitj4/rHyb8kMRDtA/wDrkflb8kKaDupMtHwtZk4aqNjrrrdFjDnEKaJwcLO1CrmM7pMdqkYyK2KYOHC7f8j7oFHUyU5s4Xby+oWyjdfUKrX4e2Qba8R9lKeO+opDJXH4SYbiTXtBBuCibJFhjDJTuuNWE6j98Ueoq8EAg6IQyPxgnD6g/dUK/CY5ByPMJ0VRdT7qjSkqJpuJiMSwaamd3sfiHrAcR1HNGcDx1sjRr0PQ8QRwKNl/PZZ7E8IbmMkXhedx6r/1Dn1UHBw7E6FkU1Uv+mkDrhIbdQguE1x9FwsRoQeCNRkbhXhPZEJx1Z0P1CHupvE5jsuXNmGlzrrx2sb6qy51j7VRxeoDHxOJtnzN8yNfqnoCCUAaOGvU3PvVhpKGwy8QpxKU6EYRapgUOjmKtCRMKSgJC3BRNkF9x7/oul6xiULheoCOh96Y5h/N72omJ3a8U2TNbw2PQ6fEKIg8ne9qb3tt2vH+2/8A1WAS3dyueQ+5XS42vY2CrGrYN3gHkSWn3OUjH31Bv5EH5LGHioB4g+V10SA7FM707KIcUaMWEwv56qLNZM72+mrTz/e6xiyIxz68/qkoAL72B5jiEljA/tG61Qf0t+Soh2i6kpfSq8REX63VpjrhJJBBY+F91HO2x0SSQfhl6TROtZWAbpJJUFlCtAttvohEAyu02vsuJKGX0tj8CtLKb2RWnkKSSfGTmW991RroQ0X+CSSafgsfQXUjKM43HxHJEcPlJ9ouupKWP+xSfhYqhxXLAt1APnqupLpIibTt3At5aD3LrhZJJOhBueyFVGOyB+RoaOpufqkkmCgpRzPeLkt/4/crtfdjc3hOu1rcOYKSSIrBkWI5vVI8nuUrcQfzPvSSRRiKnxmRzM21rj3KdmLPAvob/vgkkiwInZipNgWg+3/CtANcPQA8tD7wkkgYeIgNi7/kT87pOaQN7+yySSxhpOiikaupIow1hIXUkkDH/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AutoShape 4" descr="data:image/jpeg;base64,/9j/4AAQSkZJRgABAQAAAQABAAD/2wCEAAkGBxMTEhUUExMVFRUUGBQVGBUXFxQVFRUVFBQWFxQVFRQYHCggGBolHBQUITEhJSkrLi4uFx8zODMsNygtLisBCgoKDg0OGhAQGiwdHBwsLCwsLCwsLCwsLCwsLCwsLCwsLCwsNywsLCwsLCwsLCwsLCwsNywsNywsLCwsLCwsLP/AABEIALUBFgMBIgACEQEDEQH/xAAbAAABBQEBAAAAAAAAAAAAAAAFAAIDBAYBB//EAD0QAAEDAgQDBAgEBQQDAQAAAAEAAgMEEQUSITFBUWEGEyJxMkKBkaGxwdEHYnLwFBUjJOFSgpKyNEPxJf/EABkBAAMBAQEAAAAAAAAAAAAAAAECAwAEBf/EACMRAAICAwEBAAICAwAAAAAAAAABAhEDEiExQSJRBDITYZH/2gAMAwEAAhEDEQA/AD34ixj+KcfyM+RXnEEBbMQeOoXp/btt6p36GfJYPtDDZjZW6FpANuR/ys/C0XxBKjeVUxeM6uHAKDB45JL92SSnYrFMAWuBBOliOamUK+A4mx1mEHNwsN0UqsNlnNnu7uPaw9I+ZXOzOCiFpkIu+2h5LR0IuLFYVsD0nZaFnAnqVbhoAHaIyWi2qYANwixbB0tMBrdR9xfdFKiC+ygbCRus2YGS0Y5JjqUE7I62AHcKE03JCw2Cn0jeSa3DWO9UI6KcWXGQWKxrM1VdnI3+rZUJeycXVbh8KifTdEbNZlcP7MxsN7XQftJh9j6OnNejMhACqYhhwkBBCKMpHjU9JxC1PY2EjdV8dwp0TiQNFBhGKmN22ipsGKSdnoEsYvsFYpmN5BCaLEmyIvThb4UG1bG5Tos3Vwi+gWlq2+FZ6sFk8CmN10gEYSjgu7cqF89irNPILq+to0/5EfAzSUgy7qOtpPCbFOp6oWUk8l2qOkkyG8TKz0zg7dDMYzBaOoj8SBYzCSrqJxOf5AKAnMitPmtsqNJAcyOQR6IUHdoqSyEDYqCK5RWSEkJ1NT2OyziPjyW+lP2lJFHRhJL0va/Zvu3bh/FOF7HKz3ELKYpFmp3j8p+C2PbeK9S/qxnyWbqYx3RHDKVyCx8KX4e0p7p0h9Y5R5N3+a1GLUQkjBtdzDfqRxCpdnIxHDHHobNv7TqSjwbZKgt9AlOxwGgViJ1jsArcke5A6pscYOpQZhCzhZOFKAEoIhe3JWnuA3WsBQETr3CmbIDuFZhdm4aKQQDkgYHlh9ikc3TRX5LAbKCIX4LBK7xomR3urkkPBcp4rFYx1kdwo3W2srEhsU8xjdFAKErExreivFgKaYgiYz+MYUJmkW1WJb2d7uSztl6o+NCsQoc2qaLMnTMvR4a1huCj9I4WQOa4dZE6J2miusbaGlmii7VeisviZRuvk0WcrLlFQcfS2LJFoFzO1Ukc5UE41SaVRM5Z+lp1YQrNNiJ4lC3lMh0K2wuqNEJ7qtVRhw2VD+IU0dUmUybxjI6UBXY4gq5fqrEbjZa0DVlxkYsop7N2VCeZ7fJVpaokLf5ENHHRadUi6SFglJJ/kKansPbL/wAl36WfJY7EJiRb/UVs+1jr1Thyaz4hZPFowHR25k/ELikVgF8OID3a8gPICyJSTnYfJDcLsfEjMeqCM/SswuGh1unT0xNiDYcQrZZdddtZagWUIAA/Qe1TmEk3OycIPHcbfJWMwSozI4ngaJ7pOQUPcHfZWIXgaLWYZFJzVhluCa+IO2SMZAsFjEb4jfRTttZPgYRuq1RVMa7VzfLf4BEAnMubqW2iidWRnY/B32U8UrTxCxiNsSj4q1nCiMPELGK8jE10VwrhbouPjsEUAzGK4eTqEEZWFhsRZbkx3WW7S4QQC4Lqw5K4yOSN9KxmDwq9VTNtsgtBVFrspR1/ibouprZE4ScGZivaAdFWbETsFYxBpDkRwwNO6SqK7X0GspXKzHhxKPMgarEUAS0gbAeDC+ikOEgI2LBV5pVjWwYMPtyXe4ASqJ0yGouUjKIjrIWkIHILGy1D4rhA6+kIN0oUysGpJrXpLWY9a7Vj+8d+hnyWbxORhLQHAuB2FtloO3TrVDiDrlaPe3VeWzVJZNmvs7Xy4rlf0rBcPQ+z8mhHVaFoCx+HSlpzDY/I/wD1auGS4CEXw00Ss3TjAnsbxTnuTUTGhmirNhJJudFeson3A+qDQxx7dLc1XIV7ubi4UdSxrG5nEAD96JWjWMhJHkqeJY5GzRvid8B7UGxDFnOGVujfifNDA25Quiih+wnPik0p9KzeQ0U0MVth7f8AKhpY7K2wW1KDkUjAmF09jkyFt1ZDLIbMekjgfy0U8FURvr81AbJBq2wHBMJxOD9j9/cnzN0shjU6lmd3oDjdrxpfg4fcH4JlIhLFRaDLJlbTB7SCrzmqOUKhE8wx7CHROLgNFFhte0i1/YvSMSoBKwgheQ4vhclPObeiSrwyPwDSou43CHC4Wfp6wtci8kzsuoWdqX2cuje0JFUzYUFSXBF4XLKYLW30WppxcJLGkjs7iqmZ10RyBIwhCzIESMBUEEGqLz04UUcFihsEmiZoqtfThwKvtconaoWBIxNVGWuK6jWKUWt0kBjadvn/AN24fkZ8l5pi1M7MTlPsXpHb7/zXfoj+SzNZCHDquRvrOiC4h/Y6rzxujd6TdBztw+3sW4w9/hF9wvPMPeWPDuWh8l6DQPzNBCEX02RUETsuA3KadAnxw8QVSyJM12oC7bkmsGikaNboGInVAhY5zvRGuiyOJYk+Z1zo0bN4Dz6rZyRAggjQjVYfEKbunlnDcdWnb99EsnRTGkV8vRPjbqmseu5viplQhG7krMcl90Phm4dFO2TX9/Fb6PFughHILqwShwdY6q0H6bohaFLLYX/ZUUj5LGwtb4psb80rRwGp+inxWUbDbl0Q+G+gCKvcHnUjmLo9STCQC+4sR5jUIDV0nrNsLbC314K1gNWyUHK4Ejkb/FKr9KS1aNI/G2Ne1kjXNc6+Vwa5zHdMwHhPQoiyO+qCNlcApYsTeNL++yqp/s5JYH8DOXRZ3HcJbKCbaon/ADMaZha/FW3w6FUjLtohODXGedSYWNrLO43gQIJA1W4x2F0ZLhshMUneDxL0ItNHF+SkYHDKdzH+1byheMoUU2EC9woHsLFOXDrS2QWzhNc9BXVjgov5g7koykPHGGXSqE1ACGfxZVeScqLkyyxhl1UE0T3WZqqxwXKfESmTZnAPVcl+K4qQqM2qSO4uhtu3x/vXfoj+SAkIz+IMwFe4H/RH8ihDFzS9Y8P6opzxWK1HZqq0AKDSU91Ph7i1yF07GdNUbZuqngOiG0VRmCJRuVU7OZqiZrU5wsuNKc4gpgHCs92hpM7MwHijufNvrfdGn3Gyga43BStjR50wT3+xSQuT8Ype7lcwbA3b+l231HsUEAups6S212pPD5qTNdNkZy4Hn8l2AfvgghkWInnRW5L2UETNdlYdsgOyux9iTxKpVshP75K+9umn7+CgipA7VwPlwt5JUh00ZXHcTlmYYYNBs+QkC44tb9Sj3Y5mRrWZRYAC9rX0Fz5Xur7cKYXXDB7h8kSp6INKo5cony7LErQAXcLIO+EuIcHWHJG37Ibh9LIXyCxDQfSPokHWwPFBqwwdWwHT4h3tS6ANORpAdJwvu4AdAvTIXteLt229yxVLAyI5Im53XuddN7kvfbfotnh9SxwAaMtvV/zxVIUjn/kNyp/CGtw5sjSDxWTquzb4rub4hvbj7FvHNTCOCvGbicjR5o6YeShlYHcFo+0+Df8AsYPMLNsNuCupKQyK4w26a7C0VhlHFSPe1bgXJgN2H9E8UI2KJOKpzy2S6IKmylNg4OwVf+QclfbXJz8QHNHVBtsojCSElfhr7pI0jVIk/FGJxr3lpvZkV28RobELM0eMlvheNOfFbT8Q6ImvMjd8kYd1FtPcsjW0Lr+FpIPS9l58vS+N/igzRV7H+i4H5+5Wi22o2WPkoQfVsRy0I9yngfUR+hK7ydZ49t9UlDUb+kmIsUbpagEdVjMIxgPGWRvdv8/C7yPDyR+J1tllKhJRNFE66eGoVT1RCKU1QHBVTTItUJyeNRqukJkpsLJgA/F8AjnF7ljwCARtrrZw4i6yVTSugfleLHnuHDgW8wvQoZOarYzhTZ2ZXaEatdxaefUcwllFMeE9X3wxNr21UsACrva6N5ZILOG/0Pl1S7zjxHyup/DoT6F43BRyyKmyQ20P1TTMUjZaMS7GVPE4XQ7v07+L96CYXEMMmCnhdn2F7ceA8ygcD3ONrX+nmiRu4Brj4R6o8Lfbb0vanT/ZNxHVGKRxg2a6Zw9Vvo+132VVn8VUnxf0Yh6oPiIPVXogBoAApxLotYOLw5T0zI25WCw+fmo4pbzxsaQDmDjqB4W+J3wHxVLFMRETMx1J0aBuSdgAhGE4YXP7+c3efRbwjb/pHXmU6ZlBtNs9OCYQg3Z2ru57L6AAgE9dbI4rJ2cM46umV6iLMCOaxmK4XlcdNCt2bIfiVMHtKaLoUwbaIhNliIRdzgDZRvAKfYpqBCCoXRFyOfw4TW04BR3GBDcO5qCXDQUflOio1GgRsCTBsVA0JKxHLySRDTDfbh3964c2R++yFMGiv9upf753MNj/AOqHRknVcTfWGP8AVEFVRh2ux5odNCW7hF3k38rKy2O+hFwg+jKTRm7aa7lWqTFZISPWZxaeHkeCI1OFtO3h+SG1FI5ujhpzUmqLKSZrKCtZK0OYbj4joQrrJSNV51F3kLs8RseI4OHIha7BcaZOLei8btO/mOYWElA1dJVZtCppUEgdYo011wFWErRGSpk0TdFOoYXKZioibKGMYSycAOFnN9F49IX+Y6LFV2HSRPyubv6w9EjmPtwXo1lXrKVsjS0+w8QeYQlHg+OdPpg4oXJr4nexdxDFnwzdw9ga69g43IeD6Lm9ClPA6Td2nILmZ6EbKUlQ1psLuPTZSwXcfFtyH3TTQBqlY0hLZTlBGnNhpoOSuxFDYXK7C5FEmXLrrdQoQV3veqcRogdQtdIHv1yjwjlfcqfIE0vSY4I2bpJTDu3B43C0tLUB7Q4e7keIWUkqhZHOzjCYi7YOcSPIAC/wKpjfwhniqtljEZ8rCeSjpKnM0HmFPW0GdpaTYFdpKERiwVadnNao8q7RYm+Kpe0iwJuOoXafFC4LedouysNTqbhw2cNCsTX9m6imuR42jiBr7lnFnVDLBxp+kseIWVhtbdZKfEDdTQYpok/Ib8Q/LVG+6bPOS0oOcTC6cT6LLYOqJYyeKSqyYh0STbSBSCv4i1nd4wQT4XxQg9DZ2Uq5R6hBPxph/wD0S6+8cQ9wKs9mK3vImnjax826JMi+kcb5QabHrbmikMFtFRDfE09QiNO4nbdImFotNoWuGyr1GG6cxyU1HidzY+SKMII0TqmhHaMVWYINcvhPLgs/WYe+M3N2kbOH0K9VfStcNkLrcM0IIuDwSSxlIZa9Mrg3aAnwTEZuD+Dv1cj1W3w2UOavPcZwTIbt9H5Kx2VxkwyCOQnu3aXPqnh7EsXTHnDZWj0WMKy0KOEDgpVc5Wcc5dBSDE4MWMBu0uBsq4sh8L26xyj0o3jUebTYXC89oa6sbMaeaIl0ejnZTe24dm2II2XreXRC8do3SM8BIe3UWNs1vVJU8kbVnRhy6un4YmWqJNiCLc10SdVHV1TiHgkC7TodHNcOB9ypxONlzHoUEWTFTNqSg5lska5qZC6mgbWdUjULO/zIDimPxcc0QamkdVgcVQrMXa2/iCzNXix4XUGAPEtZA2UhrDKzNfiA4Gx6EgD2qkY2LKoqz0/s/gBla2WfMGnVsexI4F/EA8lrmjKAALAaADgAkXje4SDgdiuqMUvDy5zlN2zt0iVzNZdAumEGlQPZwIuFaLEx8axjL4x2QgmObLY8xos3VdgLeg4+1ejlpTHtWDbR5RN2NlHC6G1OBuZ6WZvmvZbqrV0LJRZwC1BU2eOfy/8AMkvTm9kqYbhx/wBxSWobcF/iJ2TbVVZk7xzTkY21gRoD90OwXsqyBpAlfcm+oblv0Fvqtp2hZ/XJ/K35KjodwpSV8Gi6BstI5o4Oty+y7DU5TdXf4c8CmupQ7ce0KMoP4UUv2U8Spi7+rEbncjim4ZjoDg192nror8OGn1X+wofimHEizm+RU2pLpROL4zVwTA6hWLAhYbDcQdAcr75dgdy3z5haujrQ62qrDIn6SnjaIcRw0OvYXHJYnFMKyk6aHY/Qr0sFV6qga8bfb2oTxqXhoZHEyHZ7tEYrRzHTZr+XIO+620NQ1w36rHYn2cIvlGnL7FD6WtmpjYDOwbsO4/SeCjHK4ckWljjPsfT0cFLOg2EY0yZoLT5g6EdCEVBXTGaatHNKLT6ShRPK69y5y13TWKYLtrg5bIJ2ei/R44B42cB+YfEdUDjBC9NrqUSMdGfWBt58D7158DY2PpXtbmdrLmyRpno4Mtxp/BjYiVDNQE7NJPRaVuBytyFzQWkgHKdW+d7X9l1oafCI7tc1mUtN9S6xtxtfVGOKTNP+TGP+zzd3ZqozNaYXguIAJGmvMi9kbP4dPDmf1mOaT/U0LXNHHINcx87fRehsZzJP76KVdEcSRyy/lzfnDJVHYGlOXIHNykXFy4PHI3PxRqfB4XNa18TCGEZdL2tsiS69t0+qRB5Zv1leppc7MoJbt4m2B0O2txrsumIAaXHxUjLjQ6hPTUJZRmmDAXPka1vN2g9pUlFWNkYHxva9rtQ5pDmkdCFNJE12haCN7EAi/DdUsXwlk0Xd5pItQQ+F3dvbbkRpYi4tbiiYId90VeSpOthp81SpcMfGwMbUykN0/qhj3W/VlBV3KdNduNt0DDmE2FxZNkuOF083XGPtuiAha8LhN+qnmiDvR3VKSJzToiAlLjySXGPPELqxitj4/rHyb8kMRDtA/wDrkflb8kKaDupMtHwtZk4aqNjrrrdFjDnEKaJwcLO1CrmM7pMdqkYyK2KYOHC7f8j7oFHUyU5s4Xby+oWyjdfUKrX4e2Qba8R9lKeO+opDJXH4SYbiTXtBBuCibJFhjDJTuuNWE6j98Ueoq8EAg6IQyPxgnD6g/dUK/CY5ByPMJ0VRdT7qjSkqJpuJiMSwaamd3sfiHrAcR1HNGcDx1sjRr0PQ8QRwKNl/PZZ7E8IbmMkXhedx6r/1Dn1UHBw7E6FkU1Uv+mkDrhIbdQguE1x9FwsRoQeCNRkbhXhPZEJx1Z0P1CHupvE5jsuXNmGlzrrx2sb6qy51j7VRxeoDHxOJtnzN8yNfqnoCCUAaOGvU3PvVhpKGwy8QpxKU6EYRapgUOjmKtCRMKSgJC3BRNkF9x7/oul6xiULheoCOh96Y5h/N72omJ3a8U2TNbw2PQ6fEKIg8ne9qb3tt2vH+2/8A1WAS3dyueQ+5XS42vY2CrGrYN3gHkSWn3OUjH31Bv5EH5LGHioB4g+V10SA7FM707KIcUaMWEwv56qLNZM72+mrTz/e6xiyIxz68/qkoAL72B5jiEljA/tG61Qf0t+Soh2i6kpfSq8REX63VpjrhJJBBY+F91HO2x0SSQfhl6TROtZWAbpJJUFlCtAttvohEAyu02vsuJKGX0tj8CtLKb2RWnkKSSfGTmW991RroQ0X+CSSafgsfQXUjKM43HxHJEcPlJ9ouupKWP+xSfhYqhxXLAt1APnqupLpIibTt3At5aD3LrhZJJOhBueyFVGOyB+RoaOpufqkkmCgpRzPeLkt/4/crtfdjc3hOu1rcOYKSSIrBkWI5vVI8nuUrcQfzPvSSRRiKnxmRzM21rj3KdmLPAvob/vgkkiwInZipNgWg+3/CtANcPQA8tD7wkkgYeIgNi7/kT87pOaQN7+yySSxhpOiikaupIow1hIXUkkDH/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82" y="536514"/>
            <a:ext cx="3292187" cy="2143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http://www.livtherapy.eu/img/misc/osteoporosi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82" y="3674877"/>
            <a:ext cx="3292187" cy="214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20960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guim.co.uk/sys-images/Guardian/Pix/pictures/2010/10/18/1287418986565/early-puberty-joanna-moor-00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077" y="313364"/>
            <a:ext cx="3554371" cy="21326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13866" y="1691644"/>
            <a:ext cx="6096000" cy="76944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a:spAutoFit/>
          </a:bodyPr>
          <a:lstStyle/>
          <a:p>
            <a:r>
              <a:rPr lang="en-IN" sz="1600" b="1" i="1" dirty="0">
                <a:latin typeface="Times" pitchFamily="18" charset="0"/>
              </a:rPr>
              <a:t>Study: More U.S. girls starting puberty early</a:t>
            </a:r>
          </a:p>
          <a:p>
            <a:r>
              <a:rPr lang="en-IN" sz="1400" i="1" dirty="0">
                <a:latin typeface="Times" pitchFamily="18" charset="0"/>
              </a:rPr>
              <a:t>By Amanda Gardner, Health.com</a:t>
            </a:r>
          </a:p>
          <a:p>
            <a:r>
              <a:rPr lang="en-IN" sz="1400" i="1" dirty="0">
                <a:latin typeface="Times" pitchFamily="18" charset="0"/>
              </a:rPr>
              <a:t>August 10, 2010 -- Updated 0950 GMT (1750 HKT)</a:t>
            </a:r>
            <a:endParaRPr lang="en-GB" sz="1400" i="1" dirty="0">
              <a:latin typeface="Times" pitchFamily="18" charset="0"/>
            </a:endParaRPr>
          </a:p>
        </p:txBody>
      </p:sp>
      <p:sp>
        <p:nvSpPr>
          <p:cNvPr id="6" name="Rectangle 5"/>
          <p:cNvSpPr/>
          <p:nvPr/>
        </p:nvSpPr>
        <p:spPr>
          <a:xfrm>
            <a:off x="3826075" y="2547557"/>
            <a:ext cx="6096000" cy="55399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a:spAutoFit/>
          </a:bodyPr>
          <a:lstStyle/>
          <a:p>
            <a:r>
              <a:rPr lang="en-IN" sz="1600" b="1" i="1" dirty="0">
                <a:latin typeface="Times" pitchFamily="18" charset="0"/>
              </a:rPr>
              <a:t>Girls hit puberty earlier than ever, and doctors aren't sure why</a:t>
            </a:r>
          </a:p>
          <a:p>
            <a:r>
              <a:rPr lang="en-IN" sz="1400" i="1" dirty="0">
                <a:latin typeface="Times" pitchFamily="18" charset="0"/>
              </a:rPr>
              <a:t>By Liz </a:t>
            </a:r>
            <a:r>
              <a:rPr lang="en-IN" sz="1400" i="1" dirty="0" err="1">
                <a:latin typeface="Times" pitchFamily="18" charset="0"/>
              </a:rPr>
              <a:t>Szabo</a:t>
            </a:r>
            <a:r>
              <a:rPr lang="en-IN" sz="1400" i="1" dirty="0">
                <a:latin typeface="Times" pitchFamily="18" charset="0"/>
              </a:rPr>
              <a:t>, USA TODAY</a:t>
            </a:r>
            <a:endParaRPr lang="en-GB" sz="1600" i="1" dirty="0">
              <a:latin typeface="Times" pitchFamily="18" charset="0"/>
            </a:endParaRPr>
          </a:p>
        </p:txBody>
      </p:sp>
      <p:sp>
        <p:nvSpPr>
          <p:cNvPr id="7" name="Rectangle 6"/>
          <p:cNvSpPr/>
          <p:nvPr/>
        </p:nvSpPr>
        <p:spPr>
          <a:xfrm>
            <a:off x="3813866" y="1279350"/>
            <a:ext cx="6096000" cy="33855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IN" sz="1600" b="1" i="1" dirty="0">
                <a:latin typeface="Times" pitchFamily="18" charset="0"/>
              </a:rPr>
              <a:t>Onset of puberty in girls has fallen by five years since 1920</a:t>
            </a:r>
          </a:p>
        </p:txBody>
      </p:sp>
      <p:sp>
        <p:nvSpPr>
          <p:cNvPr id="8" name="TextBox 7"/>
          <p:cNvSpPr txBox="1"/>
          <p:nvPr/>
        </p:nvSpPr>
        <p:spPr>
          <a:xfrm>
            <a:off x="3769622" y="93422"/>
            <a:ext cx="7338034" cy="1138773"/>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EARLY PUBERTY</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Puberty strikes as early at age 5 in </a:t>
            </a:r>
            <a:r>
              <a:rPr lang="en-GB" sz="2400" i="1" dirty="0" err="1" smtClean="0">
                <a:ln>
                  <a:solidFill>
                    <a:schemeClr val="tx1">
                      <a:lumMod val="95000"/>
                      <a:lumOff val="5000"/>
                    </a:schemeClr>
                  </a:solidFill>
                </a:ln>
                <a:solidFill>
                  <a:schemeClr val="accent5">
                    <a:lumMod val="50000"/>
                  </a:schemeClr>
                </a:solidFill>
              </a:rPr>
              <a:t>bangalore</a:t>
            </a:r>
            <a:r>
              <a:rPr lang="en-GB" sz="3200" i="1" dirty="0" smtClean="0">
                <a:ln>
                  <a:solidFill>
                    <a:schemeClr val="tx1">
                      <a:lumMod val="95000"/>
                      <a:lumOff val="5000"/>
                    </a:schemeClr>
                  </a:solidFill>
                </a:ln>
                <a:solidFill>
                  <a:schemeClr val="accent5">
                    <a:lumMod val="50000"/>
                  </a:schemeClr>
                </a:solidFill>
              </a:rPr>
              <a:t> – </a:t>
            </a:r>
            <a:r>
              <a:rPr lang="en-GB" sz="1600" i="1" dirty="0" smtClean="0">
                <a:ln>
                  <a:solidFill>
                    <a:schemeClr val="tx1">
                      <a:lumMod val="95000"/>
                      <a:lumOff val="5000"/>
                    </a:schemeClr>
                  </a:solidFill>
                </a:ln>
                <a:solidFill>
                  <a:schemeClr val="accent5">
                    <a:lumMod val="50000"/>
                  </a:schemeClr>
                </a:solidFill>
              </a:rPr>
              <a:t>Times of India</a:t>
            </a:r>
            <a:endParaRPr lang="en-GB" sz="3200" i="1" dirty="0" smtClean="0">
              <a:ln>
                <a:solidFill>
                  <a:schemeClr val="tx1">
                    <a:lumMod val="95000"/>
                    <a:lumOff val="5000"/>
                  </a:schemeClr>
                </a:solidFill>
              </a:ln>
              <a:solidFill>
                <a:schemeClr val="accent5">
                  <a:lumMod val="50000"/>
                </a:schemeClr>
              </a:solidFill>
            </a:endParaRPr>
          </a:p>
        </p:txBody>
      </p:sp>
      <p:sp>
        <p:nvSpPr>
          <p:cNvPr id="9" name="TextBox 8"/>
          <p:cNvSpPr txBox="1"/>
          <p:nvPr/>
        </p:nvSpPr>
        <p:spPr>
          <a:xfrm>
            <a:off x="3857176" y="3630868"/>
            <a:ext cx="4360489" cy="1138773"/>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EARLY MENOPAUSE</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Menopause at age 20</a:t>
            </a:r>
            <a:r>
              <a:rPr lang="en-GB" sz="3200" i="1" dirty="0" smtClean="0">
                <a:ln>
                  <a:solidFill>
                    <a:schemeClr val="tx1">
                      <a:lumMod val="95000"/>
                      <a:lumOff val="5000"/>
                    </a:schemeClr>
                  </a:solidFill>
                </a:ln>
                <a:solidFill>
                  <a:schemeClr val="accent5">
                    <a:lumMod val="50000"/>
                  </a:schemeClr>
                </a:solidFill>
              </a:rPr>
              <a:t>– </a:t>
            </a:r>
            <a:r>
              <a:rPr lang="en-GB" sz="1600" i="1" dirty="0" smtClean="0">
                <a:ln>
                  <a:solidFill>
                    <a:schemeClr val="tx1">
                      <a:lumMod val="95000"/>
                      <a:lumOff val="5000"/>
                    </a:schemeClr>
                  </a:solidFill>
                </a:ln>
                <a:solidFill>
                  <a:schemeClr val="accent5">
                    <a:lumMod val="50000"/>
                  </a:schemeClr>
                </a:solidFill>
              </a:rPr>
              <a:t>Times of India</a:t>
            </a:r>
            <a:endParaRPr lang="en-GB" sz="3200" i="1" dirty="0" smtClean="0">
              <a:ln>
                <a:solidFill>
                  <a:schemeClr val="tx1">
                    <a:lumMod val="95000"/>
                    <a:lumOff val="5000"/>
                  </a:schemeClr>
                </a:solidFill>
              </a:ln>
              <a:solidFill>
                <a:schemeClr val="accent5">
                  <a:lumMod val="50000"/>
                </a:schemeClr>
              </a:solidFill>
            </a:endParaRPr>
          </a:p>
        </p:txBody>
      </p:sp>
      <p:sp>
        <p:nvSpPr>
          <p:cNvPr id="10" name="Rectangle 9"/>
          <p:cNvSpPr/>
          <p:nvPr/>
        </p:nvSpPr>
        <p:spPr>
          <a:xfrm>
            <a:off x="3870136" y="4742116"/>
            <a:ext cx="6909151" cy="553998"/>
          </a:xfrm>
          <a:prstGeom prst="rect">
            <a:avLst/>
          </a:prstGeom>
          <a:solidFill>
            <a:schemeClr val="bg1"/>
          </a:solidFill>
          <a:effectLst/>
        </p:spPr>
        <p:txBody>
          <a:bodyPr wrap="square">
            <a:spAutoFit/>
          </a:bodyPr>
          <a:lstStyle/>
          <a:p>
            <a:r>
              <a:rPr lang="en-IN" sz="1600" b="1" i="1" dirty="0">
                <a:solidFill>
                  <a:srgbClr val="000000"/>
                </a:solidFill>
                <a:latin typeface="Times New Roman" panose="02020603050405020304" pitchFamily="18" charset="0"/>
              </a:rPr>
              <a:t>New urban scare: </a:t>
            </a:r>
            <a:r>
              <a:rPr lang="en-IN" sz="1600" b="1" i="1" dirty="0" smtClean="0">
                <a:solidFill>
                  <a:srgbClr val="000000"/>
                </a:solidFill>
                <a:latin typeface="Times New Roman" panose="02020603050405020304" pitchFamily="18" charset="0"/>
              </a:rPr>
              <a:t>Menopause </a:t>
            </a:r>
            <a:r>
              <a:rPr lang="en-IN" sz="1600" b="1" i="1" dirty="0">
                <a:solidFill>
                  <a:srgbClr val="000000"/>
                </a:solidFill>
                <a:latin typeface="Times New Roman" panose="02020603050405020304" pitchFamily="18" charset="0"/>
              </a:rPr>
              <a:t>in 20s</a:t>
            </a:r>
          </a:p>
          <a:p>
            <a:r>
              <a:rPr lang="en-IN" sz="1400" i="1" dirty="0" err="1">
                <a:solidFill>
                  <a:srgbClr val="000000"/>
                </a:solidFill>
                <a:latin typeface="Times New Roman" panose="02020603050405020304" pitchFamily="18" charset="0"/>
              </a:rPr>
              <a:t>Hetal</a:t>
            </a:r>
            <a:r>
              <a:rPr lang="en-IN" sz="1400" i="1" dirty="0">
                <a:solidFill>
                  <a:srgbClr val="000000"/>
                </a:solidFill>
                <a:latin typeface="Times New Roman" panose="02020603050405020304" pitchFamily="18" charset="0"/>
              </a:rPr>
              <a:t> Vyas TNN </a:t>
            </a:r>
            <a:endParaRPr lang="en-IN" sz="1400" i="1" dirty="0"/>
          </a:p>
        </p:txBody>
      </p:sp>
      <p:sp>
        <p:nvSpPr>
          <p:cNvPr id="11" name="Rectangle 10"/>
          <p:cNvSpPr/>
          <p:nvPr/>
        </p:nvSpPr>
        <p:spPr>
          <a:xfrm>
            <a:off x="3811144" y="5398124"/>
            <a:ext cx="7263112" cy="954107"/>
          </a:xfrm>
          <a:prstGeom prst="rect">
            <a:avLst/>
          </a:prstGeom>
        </p:spPr>
        <p:txBody>
          <a:bodyPr wrap="square">
            <a:spAutoFit/>
          </a:bodyPr>
          <a:lstStyle/>
          <a:p>
            <a:r>
              <a:rPr lang="en-IN" sz="1600" b="1" i="1" dirty="0">
                <a:latin typeface="Times" pitchFamily="18" charset="0"/>
              </a:rPr>
              <a:t>'1 in 20 women' hit by early menopause: Doctors baffled at rising numbers of under-40s affected</a:t>
            </a:r>
          </a:p>
          <a:p>
            <a:r>
              <a:rPr lang="en-IN" sz="1200" i="1" dirty="0" smtClean="0">
                <a:latin typeface="Times" pitchFamily="18" charset="0"/>
              </a:rPr>
              <a:t>By JENNY HOPE</a:t>
            </a:r>
          </a:p>
          <a:p>
            <a:r>
              <a:rPr lang="en-IN" sz="1200" i="1" dirty="0" smtClean="0">
                <a:latin typeface="Times" pitchFamily="18" charset="0"/>
              </a:rPr>
              <a:t>UPDATED: 06:42 GMT, 7 July 2011</a:t>
            </a:r>
            <a:endParaRPr lang="en-IN" sz="1200" i="1" dirty="0">
              <a:latin typeface="Times" pitchFamily="18" charset="0"/>
            </a:endParaRPr>
          </a:p>
        </p:txBody>
      </p:sp>
      <p:pic>
        <p:nvPicPr>
          <p:cNvPr id="12" name="Picture 2" descr="http://cauldronsandcupcakes.files.wordpress.com/2013/04/sadnes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489" y="3618635"/>
            <a:ext cx="2800959" cy="280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4027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0" y="-19050"/>
            <a:ext cx="12192000" cy="523220"/>
          </a:xfrm>
          <a:prstGeom prst="rect">
            <a:avLst/>
          </a:prstGeom>
          <a:solidFill>
            <a:srgbClr val="7030A0"/>
          </a:solidFill>
        </p:spPr>
        <p:txBody>
          <a:bodyPr wrap="square" rtlCol="0">
            <a:spAutoFit/>
          </a:bodyPr>
          <a:lstStyle/>
          <a:p>
            <a:pPr algn="ctr"/>
            <a:r>
              <a:rPr lang="en-US" sz="2800" b="1" spc="300" dirty="0" smtClean="0">
                <a:solidFill>
                  <a:schemeClr val="bg1"/>
                </a:solidFill>
              </a:rPr>
              <a:t>CONSEQUENCES OF LACK OF PROPER NUTRITION</a:t>
            </a:r>
            <a:endParaRPr lang="en-US" sz="2800" b="1" spc="300" dirty="0">
              <a:solidFill>
                <a:schemeClr val="bg1"/>
              </a:solidFill>
            </a:endParaRPr>
          </a:p>
        </p:txBody>
      </p:sp>
      <p:pic>
        <p:nvPicPr>
          <p:cNvPr id="68" name="Picture 2" descr="http://kidshealth.org/teen/diseases_conditions/allergies_immune/headers_85831/T_Allergies_1.jpg"/>
          <p:cNvPicPr>
            <a:picLocks noChangeAspect="1" noChangeArrowheads="1"/>
          </p:cNvPicPr>
          <p:nvPr/>
        </p:nvPicPr>
        <p:blipFill>
          <a:blip r:embed="rId2" cstate="print"/>
          <a:srcRect/>
          <a:stretch>
            <a:fillRect/>
          </a:stretch>
        </p:blipFill>
        <p:spPr bwMode="auto">
          <a:xfrm>
            <a:off x="243840" y="1228709"/>
            <a:ext cx="1828800" cy="1295399"/>
          </a:xfrm>
          <a:prstGeom prst="rect">
            <a:avLst/>
          </a:prstGeom>
          <a:noFill/>
        </p:spPr>
      </p:pic>
      <p:pic>
        <p:nvPicPr>
          <p:cNvPr id="69" name="Picture 4" descr="http://waysandhow.waysandhow.netdna-cdn.com/wp-content/uploads/2012/01/How-to-Prevent-An-Asthma-Attack.jpg?9d7bd4"/>
          <p:cNvPicPr>
            <a:picLocks noChangeAspect="1" noChangeArrowheads="1"/>
          </p:cNvPicPr>
          <p:nvPr/>
        </p:nvPicPr>
        <p:blipFill>
          <a:blip r:embed="rId3" cstate="print"/>
          <a:srcRect/>
          <a:stretch>
            <a:fillRect/>
          </a:stretch>
        </p:blipFill>
        <p:spPr bwMode="auto">
          <a:xfrm>
            <a:off x="4428372" y="1240584"/>
            <a:ext cx="1807836" cy="1277537"/>
          </a:xfrm>
          <a:prstGeom prst="rect">
            <a:avLst/>
          </a:prstGeom>
          <a:noFill/>
        </p:spPr>
      </p:pic>
      <p:pic>
        <p:nvPicPr>
          <p:cNvPr id="70" name="Picture 6" descr="http://www.protectmifamilies.org/wp-content/uploads/2011/12/skin-aging-sign.jpg"/>
          <p:cNvPicPr>
            <a:picLocks noChangeAspect="1" noChangeArrowheads="1"/>
          </p:cNvPicPr>
          <p:nvPr/>
        </p:nvPicPr>
        <p:blipFill>
          <a:blip r:embed="rId4" cstate="print"/>
          <a:srcRect/>
          <a:stretch>
            <a:fillRect/>
          </a:stretch>
        </p:blipFill>
        <p:spPr bwMode="auto">
          <a:xfrm>
            <a:off x="6870192" y="1289668"/>
            <a:ext cx="2209800" cy="1295400"/>
          </a:xfrm>
          <a:prstGeom prst="rect">
            <a:avLst/>
          </a:prstGeom>
          <a:noFill/>
        </p:spPr>
      </p:pic>
      <p:pic>
        <p:nvPicPr>
          <p:cNvPr id="71" name="Picture 2" descr="http://healthandlifestyle.ilikeit.asia/wp-content/uploads/2012/03/Natural-Cure-For-Constipation.jpg"/>
          <p:cNvPicPr>
            <a:picLocks noChangeAspect="1" noChangeArrowheads="1"/>
          </p:cNvPicPr>
          <p:nvPr/>
        </p:nvPicPr>
        <p:blipFill>
          <a:blip r:embed="rId5" cstate="print"/>
          <a:srcRect/>
          <a:stretch>
            <a:fillRect/>
          </a:stretch>
        </p:blipFill>
        <p:spPr bwMode="auto">
          <a:xfrm>
            <a:off x="2453640" y="1253092"/>
            <a:ext cx="1496568" cy="1295400"/>
          </a:xfrm>
          <a:prstGeom prst="rect">
            <a:avLst/>
          </a:prstGeom>
          <a:noFill/>
        </p:spPr>
      </p:pic>
      <p:pic>
        <p:nvPicPr>
          <p:cNvPr id="72" name="Picture 18" descr="http://sciencefeature.com/wp-content/uploads/2012/08/breast-cancer-measures.jpg"/>
          <p:cNvPicPr>
            <a:picLocks noChangeAspect="1" noChangeArrowheads="1"/>
          </p:cNvPicPr>
          <p:nvPr/>
        </p:nvPicPr>
        <p:blipFill>
          <a:blip r:embed="rId6" cstate="print"/>
          <a:srcRect/>
          <a:stretch>
            <a:fillRect/>
          </a:stretch>
        </p:blipFill>
        <p:spPr bwMode="auto">
          <a:xfrm>
            <a:off x="9835896" y="1329292"/>
            <a:ext cx="1905000" cy="1219200"/>
          </a:xfrm>
          <a:prstGeom prst="rect">
            <a:avLst/>
          </a:prstGeom>
          <a:noFill/>
        </p:spPr>
      </p:pic>
      <p:sp>
        <p:nvSpPr>
          <p:cNvPr id="73" name="Rectangle 72"/>
          <p:cNvSpPr/>
          <p:nvPr/>
        </p:nvSpPr>
        <p:spPr>
          <a:xfrm>
            <a:off x="1838744" y="520563"/>
            <a:ext cx="8346510" cy="707886"/>
          </a:xfrm>
          <a:prstGeom prst="rect">
            <a:avLst/>
          </a:prstGeom>
          <a:solidFill>
            <a:schemeClr val="bg1"/>
          </a:solidFill>
        </p:spPr>
        <p:txBody>
          <a:bodyPr wrap="square" lIns="91440" tIns="45720" rIns="91440" bIns="45720">
            <a:spAutoFit/>
          </a:bodyPr>
          <a:lstStyle/>
          <a:p>
            <a:pPr algn="ctr"/>
            <a:r>
              <a:rPr lang="en-US" sz="4000" b="1" i="1" dirty="0" smtClean="0">
                <a:ln w="900" cmpd="sng">
                  <a:solidFill>
                    <a:schemeClr val="accent1">
                      <a:satMod val="190000"/>
                      <a:alpha val="55000"/>
                    </a:schemeClr>
                  </a:solidFill>
                  <a:prstDash val="solid"/>
                </a:ln>
                <a:solidFill>
                  <a:srgbClr val="C00000"/>
                </a:solidFill>
                <a:effectLst>
                  <a:innerShdw blurRad="101600" dist="76200" dir="5400000">
                    <a:schemeClr val="accent1">
                      <a:satMod val="190000"/>
                      <a:tint val="100000"/>
                      <a:alpha val="74000"/>
                    </a:schemeClr>
                  </a:innerShdw>
                </a:effectLst>
              </a:rPr>
              <a:t>LIFESTYLE  DISORDERS</a:t>
            </a:r>
            <a:endParaRPr lang="en-US" sz="4000" b="1" i="1" dirty="0">
              <a:ln w="900" cmpd="sng">
                <a:solidFill>
                  <a:schemeClr val="accent1">
                    <a:satMod val="190000"/>
                    <a:alpha val="55000"/>
                  </a:schemeClr>
                </a:solidFill>
                <a:prstDash val="solid"/>
              </a:ln>
              <a:solidFill>
                <a:srgbClr val="C00000"/>
              </a:solidFill>
              <a:effectLst>
                <a:innerShdw blurRad="101600" dist="76200" dir="5400000">
                  <a:schemeClr val="accent1">
                    <a:satMod val="190000"/>
                    <a:tint val="100000"/>
                    <a:alpha val="74000"/>
                  </a:schemeClr>
                </a:innerShdw>
              </a:effectLst>
            </a:endParaRPr>
          </a:p>
        </p:txBody>
      </p:sp>
      <p:sp>
        <p:nvSpPr>
          <p:cNvPr id="74" name="TextBox 73"/>
          <p:cNvSpPr txBox="1"/>
          <p:nvPr/>
        </p:nvSpPr>
        <p:spPr>
          <a:xfrm>
            <a:off x="5327904" y="2239519"/>
            <a:ext cx="838200" cy="307777"/>
          </a:xfrm>
          <a:prstGeom prst="rect">
            <a:avLst/>
          </a:prstGeom>
          <a:solidFill>
            <a:srgbClr val="66FF33"/>
          </a:solidFill>
        </p:spPr>
        <p:txBody>
          <a:bodyPr wrap="square" rtlCol="0">
            <a:spAutoFit/>
          </a:bodyPr>
          <a:lstStyle/>
          <a:p>
            <a:r>
              <a:rPr lang="en-US" sz="1400" b="1" dirty="0" smtClean="0"/>
              <a:t>ASTHMA</a:t>
            </a:r>
            <a:endParaRPr lang="en-US" sz="1400" b="1" dirty="0"/>
          </a:p>
        </p:txBody>
      </p:sp>
      <p:sp>
        <p:nvSpPr>
          <p:cNvPr id="75" name="TextBox 74"/>
          <p:cNvSpPr txBox="1"/>
          <p:nvPr/>
        </p:nvSpPr>
        <p:spPr>
          <a:xfrm>
            <a:off x="7863840" y="2312671"/>
            <a:ext cx="1219200" cy="276999"/>
          </a:xfrm>
          <a:prstGeom prst="rect">
            <a:avLst/>
          </a:prstGeom>
          <a:solidFill>
            <a:srgbClr val="66FF33"/>
          </a:solidFill>
        </p:spPr>
        <p:txBody>
          <a:bodyPr wrap="square" rtlCol="0">
            <a:spAutoFit/>
          </a:bodyPr>
          <a:lstStyle/>
          <a:p>
            <a:pPr algn="ctr"/>
            <a:r>
              <a:rPr lang="en-US" sz="1200" b="1" dirty="0" smtClean="0"/>
              <a:t>FASTER AGING</a:t>
            </a:r>
            <a:endParaRPr lang="en-US" sz="1200" b="1" dirty="0"/>
          </a:p>
        </p:txBody>
      </p:sp>
      <p:sp>
        <p:nvSpPr>
          <p:cNvPr id="76" name="TextBox 75"/>
          <p:cNvSpPr txBox="1"/>
          <p:nvPr/>
        </p:nvSpPr>
        <p:spPr>
          <a:xfrm>
            <a:off x="2575560" y="2227327"/>
            <a:ext cx="1295400" cy="307777"/>
          </a:xfrm>
          <a:prstGeom prst="rect">
            <a:avLst/>
          </a:prstGeom>
          <a:solidFill>
            <a:srgbClr val="66FF33"/>
          </a:solidFill>
        </p:spPr>
        <p:txBody>
          <a:bodyPr wrap="square" rtlCol="0">
            <a:spAutoFit/>
          </a:bodyPr>
          <a:lstStyle/>
          <a:p>
            <a:r>
              <a:rPr lang="en-US" sz="1400" b="1" dirty="0" smtClean="0"/>
              <a:t>CONSTIPATION</a:t>
            </a:r>
            <a:endParaRPr lang="en-US" sz="1400" b="1" dirty="0"/>
          </a:p>
        </p:txBody>
      </p:sp>
      <p:pic>
        <p:nvPicPr>
          <p:cNvPr id="77" name="Picture 4" descr="http://t1.gstatic.com/images?q=tbn:ANd9GcTxlwjG9KR3uNIjDD38T0gdTCmTEChmCJ82Ia_wZJXhmHO9329f"/>
          <p:cNvPicPr>
            <a:picLocks noChangeAspect="1" noChangeArrowheads="1"/>
          </p:cNvPicPr>
          <p:nvPr/>
        </p:nvPicPr>
        <p:blipFill>
          <a:blip r:embed="rId7" cstate="print"/>
          <a:srcRect/>
          <a:stretch>
            <a:fillRect/>
          </a:stretch>
        </p:blipFill>
        <p:spPr bwMode="auto">
          <a:xfrm>
            <a:off x="4206243" y="2980182"/>
            <a:ext cx="2121405" cy="1469898"/>
          </a:xfrm>
          <a:prstGeom prst="rect">
            <a:avLst/>
          </a:prstGeom>
          <a:noFill/>
        </p:spPr>
      </p:pic>
      <p:pic>
        <p:nvPicPr>
          <p:cNvPr id="78" name="Picture 8" descr="http://www.dreamstime.com/back-pain-thumb21078013.jpg"/>
          <p:cNvPicPr>
            <a:picLocks noChangeAspect="1" noChangeArrowheads="1"/>
          </p:cNvPicPr>
          <p:nvPr/>
        </p:nvPicPr>
        <p:blipFill>
          <a:blip r:embed="rId8" cstate="print"/>
          <a:srcRect/>
          <a:stretch>
            <a:fillRect/>
          </a:stretch>
        </p:blipFill>
        <p:spPr bwMode="auto">
          <a:xfrm>
            <a:off x="0" y="2821686"/>
            <a:ext cx="1828800" cy="1652778"/>
          </a:xfrm>
          <a:prstGeom prst="rect">
            <a:avLst/>
          </a:prstGeom>
          <a:noFill/>
        </p:spPr>
      </p:pic>
      <p:pic>
        <p:nvPicPr>
          <p:cNvPr id="79" name="Picture 10" descr="http://www.specialistpainphysio.com/wp-content/uploads/2011/06/knee_pain.jpg"/>
          <p:cNvPicPr>
            <a:picLocks noChangeAspect="1" noChangeArrowheads="1"/>
          </p:cNvPicPr>
          <p:nvPr/>
        </p:nvPicPr>
        <p:blipFill>
          <a:blip r:embed="rId9" cstate="print"/>
          <a:srcRect/>
          <a:stretch>
            <a:fillRect/>
          </a:stretch>
        </p:blipFill>
        <p:spPr bwMode="auto">
          <a:xfrm>
            <a:off x="2033018" y="3102102"/>
            <a:ext cx="1913775" cy="1307214"/>
          </a:xfrm>
          <a:prstGeom prst="rect">
            <a:avLst/>
          </a:prstGeom>
          <a:noFill/>
        </p:spPr>
      </p:pic>
      <p:pic>
        <p:nvPicPr>
          <p:cNvPr id="80" name="Picture 14" descr="http://www.wikinoticia.com/images/demedicina/demedicina.com.wp-content.uploads.diabetes_thumb.jpg"/>
          <p:cNvPicPr>
            <a:picLocks noChangeAspect="1" noChangeArrowheads="1"/>
          </p:cNvPicPr>
          <p:nvPr/>
        </p:nvPicPr>
        <p:blipFill>
          <a:blip r:embed="rId10" cstate="print"/>
          <a:srcRect/>
          <a:stretch>
            <a:fillRect/>
          </a:stretch>
        </p:blipFill>
        <p:spPr bwMode="auto">
          <a:xfrm>
            <a:off x="6922008" y="3017075"/>
            <a:ext cx="2173224" cy="1493965"/>
          </a:xfrm>
          <a:prstGeom prst="rect">
            <a:avLst/>
          </a:prstGeom>
          <a:noFill/>
        </p:spPr>
      </p:pic>
      <p:pic>
        <p:nvPicPr>
          <p:cNvPr id="81" name="Picture 16" descr="http://uhaweb.hartford.edu/IKEACHUMB/obesity%201.jpg"/>
          <p:cNvPicPr>
            <a:picLocks noChangeAspect="1" noChangeArrowheads="1"/>
          </p:cNvPicPr>
          <p:nvPr/>
        </p:nvPicPr>
        <p:blipFill>
          <a:blip r:embed="rId11" cstate="print"/>
          <a:srcRect/>
          <a:stretch>
            <a:fillRect/>
          </a:stretch>
        </p:blipFill>
        <p:spPr bwMode="auto">
          <a:xfrm>
            <a:off x="9595104" y="3005516"/>
            <a:ext cx="2145792" cy="1517715"/>
          </a:xfrm>
          <a:prstGeom prst="rect">
            <a:avLst/>
          </a:prstGeom>
          <a:noFill/>
        </p:spPr>
      </p:pic>
      <p:pic>
        <p:nvPicPr>
          <p:cNvPr id="82" name="Picture 20" descr="http://thenpmom.files.wordpress.com/2012/04/migrainesufferer.jpg"/>
          <p:cNvPicPr>
            <a:picLocks noChangeAspect="1" noChangeArrowheads="1"/>
          </p:cNvPicPr>
          <p:nvPr/>
        </p:nvPicPr>
        <p:blipFill>
          <a:blip r:embed="rId12" cstate="print"/>
          <a:srcRect/>
          <a:stretch>
            <a:fillRect/>
          </a:stretch>
        </p:blipFill>
        <p:spPr bwMode="auto">
          <a:xfrm>
            <a:off x="106680" y="5016246"/>
            <a:ext cx="1676400" cy="1295400"/>
          </a:xfrm>
          <a:prstGeom prst="rect">
            <a:avLst/>
          </a:prstGeom>
          <a:noFill/>
        </p:spPr>
      </p:pic>
      <p:pic>
        <p:nvPicPr>
          <p:cNvPr id="83" name="Picture 24" descr="http://alimentosparacurar.com/!sitios/!AlimentosParaCurar/ilustraciones/cirrosis_remedios.jpg"/>
          <p:cNvPicPr>
            <a:picLocks noChangeAspect="1" noChangeArrowheads="1"/>
          </p:cNvPicPr>
          <p:nvPr/>
        </p:nvPicPr>
        <p:blipFill>
          <a:blip r:embed="rId13" cstate="print"/>
          <a:srcRect/>
          <a:stretch>
            <a:fillRect/>
          </a:stretch>
        </p:blipFill>
        <p:spPr bwMode="auto">
          <a:xfrm>
            <a:off x="1905000" y="5016247"/>
            <a:ext cx="1981200" cy="1320800"/>
          </a:xfrm>
          <a:prstGeom prst="rect">
            <a:avLst/>
          </a:prstGeom>
          <a:noFill/>
        </p:spPr>
      </p:pic>
      <p:pic>
        <p:nvPicPr>
          <p:cNvPr id="84" name="Picture 26" descr="http://t0.gstatic.com/images?q=tbn:ANd9GcRUQtWvVXZiUsYBJM3moo9S2KLwnh0FojV0DwugzqM7gRJqwAoA1alM3Dg6nA"/>
          <p:cNvPicPr>
            <a:picLocks noChangeAspect="1" noChangeArrowheads="1"/>
          </p:cNvPicPr>
          <p:nvPr/>
        </p:nvPicPr>
        <p:blipFill>
          <a:blip r:embed="rId14" cstate="print"/>
          <a:srcRect/>
          <a:stretch>
            <a:fillRect/>
          </a:stretch>
        </p:blipFill>
        <p:spPr bwMode="auto">
          <a:xfrm>
            <a:off x="4133088" y="4863847"/>
            <a:ext cx="2346960" cy="1561337"/>
          </a:xfrm>
          <a:prstGeom prst="rect">
            <a:avLst/>
          </a:prstGeom>
          <a:noFill/>
        </p:spPr>
      </p:pic>
      <p:pic>
        <p:nvPicPr>
          <p:cNvPr id="85" name="Picture 32" descr="http://www.lifemartini.com/wp-content/uploads/2012/03/Heart-Disease1.jpg"/>
          <p:cNvPicPr>
            <a:picLocks noChangeAspect="1" noChangeArrowheads="1"/>
          </p:cNvPicPr>
          <p:nvPr/>
        </p:nvPicPr>
        <p:blipFill>
          <a:blip r:embed="rId15" cstate="print"/>
          <a:srcRect/>
          <a:stretch>
            <a:fillRect/>
          </a:stretch>
        </p:blipFill>
        <p:spPr bwMode="auto">
          <a:xfrm>
            <a:off x="6955536" y="5016246"/>
            <a:ext cx="2164080" cy="1328254"/>
          </a:xfrm>
          <a:prstGeom prst="rect">
            <a:avLst/>
          </a:prstGeom>
          <a:noFill/>
        </p:spPr>
      </p:pic>
      <p:pic>
        <p:nvPicPr>
          <p:cNvPr id="86" name="Picture 34" descr="http://www.methodistfacialparalysis.com/images/Case%20Studies/lip-symmetry-procedure.JPG"/>
          <p:cNvPicPr>
            <a:picLocks noChangeAspect="1" noChangeArrowheads="1"/>
          </p:cNvPicPr>
          <p:nvPr/>
        </p:nvPicPr>
        <p:blipFill>
          <a:blip r:embed="rId16" cstate="print"/>
          <a:srcRect/>
          <a:stretch>
            <a:fillRect/>
          </a:stretch>
        </p:blipFill>
        <p:spPr bwMode="auto">
          <a:xfrm>
            <a:off x="9668256" y="5010912"/>
            <a:ext cx="2084832" cy="1316735"/>
          </a:xfrm>
          <a:prstGeom prst="rect">
            <a:avLst/>
          </a:prstGeom>
          <a:noFill/>
        </p:spPr>
      </p:pic>
      <p:sp>
        <p:nvSpPr>
          <p:cNvPr id="87" name="TextBox 86"/>
          <p:cNvSpPr txBox="1"/>
          <p:nvPr/>
        </p:nvSpPr>
        <p:spPr>
          <a:xfrm>
            <a:off x="890696" y="4157080"/>
            <a:ext cx="990600" cy="276999"/>
          </a:xfrm>
          <a:prstGeom prst="rect">
            <a:avLst/>
          </a:prstGeom>
          <a:solidFill>
            <a:srgbClr val="66FF33"/>
          </a:solidFill>
        </p:spPr>
        <p:txBody>
          <a:bodyPr wrap="square" rtlCol="0">
            <a:spAutoFit/>
          </a:bodyPr>
          <a:lstStyle/>
          <a:p>
            <a:pPr algn="ctr"/>
            <a:r>
              <a:rPr lang="en-US" sz="1200" b="1" dirty="0" smtClean="0"/>
              <a:t>BACK  PAINS</a:t>
            </a:r>
            <a:endParaRPr lang="en-US" sz="1200" b="1" dirty="0"/>
          </a:p>
        </p:txBody>
      </p:sp>
      <p:sp>
        <p:nvSpPr>
          <p:cNvPr id="88" name="TextBox 87"/>
          <p:cNvSpPr txBox="1"/>
          <p:nvPr/>
        </p:nvSpPr>
        <p:spPr>
          <a:xfrm>
            <a:off x="2724912" y="4132696"/>
            <a:ext cx="1219200" cy="276999"/>
          </a:xfrm>
          <a:prstGeom prst="rect">
            <a:avLst/>
          </a:prstGeom>
          <a:solidFill>
            <a:srgbClr val="66FF33"/>
          </a:solidFill>
        </p:spPr>
        <p:txBody>
          <a:bodyPr wrap="square" rtlCol="0">
            <a:spAutoFit/>
          </a:bodyPr>
          <a:lstStyle/>
          <a:p>
            <a:pPr algn="ctr"/>
            <a:r>
              <a:rPr lang="en-US" sz="1200" b="1" dirty="0" smtClean="0"/>
              <a:t>JOINT  PAINS</a:t>
            </a:r>
            <a:endParaRPr lang="en-US" sz="1200" b="1" dirty="0"/>
          </a:p>
        </p:txBody>
      </p:sp>
      <p:sp>
        <p:nvSpPr>
          <p:cNvPr id="89" name="TextBox 88"/>
          <p:cNvSpPr txBox="1"/>
          <p:nvPr/>
        </p:nvSpPr>
        <p:spPr>
          <a:xfrm>
            <a:off x="5333728" y="4155624"/>
            <a:ext cx="990600" cy="276999"/>
          </a:xfrm>
          <a:prstGeom prst="rect">
            <a:avLst/>
          </a:prstGeom>
          <a:solidFill>
            <a:srgbClr val="66FF33"/>
          </a:solidFill>
        </p:spPr>
        <p:txBody>
          <a:bodyPr wrap="square" rtlCol="0">
            <a:spAutoFit/>
          </a:bodyPr>
          <a:lstStyle/>
          <a:p>
            <a:pPr algn="ctr"/>
            <a:r>
              <a:rPr lang="en-US" sz="1200" b="1" dirty="0" smtClean="0"/>
              <a:t>INFERTILITY</a:t>
            </a:r>
            <a:endParaRPr lang="en-US" sz="1200" b="1" dirty="0"/>
          </a:p>
        </p:txBody>
      </p:sp>
      <p:sp>
        <p:nvSpPr>
          <p:cNvPr id="90" name="TextBox 89"/>
          <p:cNvSpPr txBox="1"/>
          <p:nvPr/>
        </p:nvSpPr>
        <p:spPr>
          <a:xfrm>
            <a:off x="10732008" y="4242424"/>
            <a:ext cx="990600" cy="276999"/>
          </a:xfrm>
          <a:prstGeom prst="rect">
            <a:avLst/>
          </a:prstGeom>
          <a:solidFill>
            <a:srgbClr val="66FF33"/>
          </a:solidFill>
        </p:spPr>
        <p:txBody>
          <a:bodyPr wrap="square" rtlCol="0">
            <a:spAutoFit/>
          </a:bodyPr>
          <a:lstStyle/>
          <a:p>
            <a:pPr algn="ctr"/>
            <a:r>
              <a:rPr lang="en-US" sz="1200" b="1" dirty="0" smtClean="0"/>
              <a:t>OBESITY</a:t>
            </a:r>
            <a:endParaRPr lang="en-US" sz="1200" b="1" dirty="0"/>
          </a:p>
        </p:txBody>
      </p:sp>
      <p:sp>
        <p:nvSpPr>
          <p:cNvPr id="91" name="TextBox 90"/>
          <p:cNvSpPr txBox="1"/>
          <p:nvPr/>
        </p:nvSpPr>
        <p:spPr>
          <a:xfrm>
            <a:off x="533400" y="6034648"/>
            <a:ext cx="990600" cy="276999"/>
          </a:xfrm>
          <a:prstGeom prst="rect">
            <a:avLst/>
          </a:prstGeom>
          <a:solidFill>
            <a:srgbClr val="66FF33"/>
          </a:solidFill>
        </p:spPr>
        <p:txBody>
          <a:bodyPr wrap="square" rtlCol="0">
            <a:spAutoFit/>
          </a:bodyPr>
          <a:lstStyle/>
          <a:p>
            <a:r>
              <a:rPr lang="en-US" sz="1200" b="1" dirty="0" smtClean="0"/>
              <a:t>MIGRANE</a:t>
            </a:r>
            <a:endParaRPr lang="en-US" sz="1200" b="1" dirty="0"/>
          </a:p>
        </p:txBody>
      </p:sp>
      <p:sp>
        <p:nvSpPr>
          <p:cNvPr id="92" name="TextBox 91"/>
          <p:cNvSpPr txBox="1"/>
          <p:nvPr/>
        </p:nvSpPr>
        <p:spPr>
          <a:xfrm>
            <a:off x="2667000" y="5999023"/>
            <a:ext cx="990600" cy="276999"/>
          </a:xfrm>
          <a:prstGeom prst="rect">
            <a:avLst/>
          </a:prstGeom>
          <a:solidFill>
            <a:srgbClr val="66FF33"/>
          </a:solidFill>
        </p:spPr>
        <p:txBody>
          <a:bodyPr wrap="square" rtlCol="0">
            <a:spAutoFit/>
          </a:bodyPr>
          <a:lstStyle/>
          <a:p>
            <a:r>
              <a:rPr lang="en-US" sz="1200" b="1" dirty="0" smtClean="0"/>
              <a:t>FATTY LIVER</a:t>
            </a:r>
            <a:endParaRPr lang="en-US" sz="1200" b="1" dirty="0"/>
          </a:p>
        </p:txBody>
      </p:sp>
      <p:sp>
        <p:nvSpPr>
          <p:cNvPr id="93" name="TextBox 92"/>
          <p:cNvSpPr txBox="1"/>
          <p:nvPr/>
        </p:nvSpPr>
        <p:spPr>
          <a:xfrm>
            <a:off x="5108448" y="6071616"/>
            <a:ext cx="1344168" cy="276999"/>
          </a:xfrm>
          <a:prstGeom prst="rect">
            <a:avLst/>
          </a:prstGeom>
          <a:solidFill>
            <a:srgbClr val="66FF33"/>
          </a:solidFill>
        </p:spPr>
        <p:txBody>
          <a:bodyPr wrap="square" rtlCol="0">
            <a:spAutoFit/>
          </a:bodyPr>
          <a:lstStyle/>
          <a:p>
            <a:r>
              <a:rPr lang="en-US" sz="1200" b="1" dirty="0" smtClean="0"/>
              <a:t>OSTEOPOROSIS</a:t>
            </a:r>
            <a:endParaRPr lang="en-US" sz="1200" b="1" dirty="0"/>
          </a:p>
        </p:txBody>
      </p:sp>
      <p:sp>
        <p:nvSpPr>
          <p:cNvPr id="94" name="TextBox 93"/>
          <p:cNvSpPr txBox="1"/>
          <p:nvPr/>
        </p:nvSpPr>
        <p:spPr>
          <a:xfrm>
            <a:off x="7190231" y="6071593"/>
            <a:ext cx="1923627" cy="276999"/>
          </a:xfrm>
          <a:prstGeom prst="rect">
            <a:avLst/>
          </a:prstGeom>
          <a:solidFill>
            <a:srgbClr val="66FF33"/>
          </a:solidFill>
        </p:spPr>
        <p:txBody>
          <a:bodyPr wrap="square" rtlCol="0">
            <a:spAutoFit/>
          </a:bodyPr>
          <a:lstStyle/>
          <a:p>
            <a:r>
              <a:rPr lang="en-US" sz="1200" b="1" dirty="0" smtClean="0"/>
              <a:t>HEART ATTACK</a:t>
            </a:r>
            <a:endParaRPr lang="en-US" sz="1200" b="1" dirty="0"/>
          </a:p>
        </p:txBody>
      </p:sp>
      <p:sp>
        <p:nvSpPr>
          <p:cNvPr id="95" name="TextBox 94"/>
          <p:cNvSpPr txBox="1"/>
          <p:nvPr/>
        </p:nvSpPr>
        <p:spPr>
          <a:xfrm>
            <a:off x="10759440" y="6055615"/>
            <a:ext cx="990600" cy="276999"/>
          </a:xfrm>
          <a:prstGeom prst="rect">
            <a:avLst/>
          </a:prstGeom>
          <a:solidFill>
            <a:srgbClr val="66FF33"/>
          </a:solidFill>
        </p:spPr>
        <p:txBody>
          <a:bodyPr wrap="square" rtlCol="0">
            <a:spAutoFit/>
          </a:bodyPr>
          <a:lstStyle/>
          <a:p>
            <a:pPr algn="ctr"/>
            <a:r>
              <a:rPr lang="en-US" sz="1200" b="1" dirty="0" smtClean="0"/>
              <a:t>PARALYSIS</a:t>
            </a:r>
            <a:endParaRPr lang="en-US" sz="1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1000"/>
                                        <p:tgtEl>
                                          <p:spTgt spid="73"/>
                                        </p:tgtEl>
                                      </p:cBhvr>
                                    </p:animEffect>
                                  </p:childTnLst>
                                </p:cTn>
                              </p:par>
                              <p:par>
                                <p:cTn id="8" presetID="35" presetClass="emph" presetSubtype="0" repeatCount="indefinite" fill="hold" nodeType="withEffect">
                                  <p:stCondLst>
                                    <p:cond delay="0"/>
                                  </p:stCondLst>
                                  <p:childTnLst>
                                    <p:anim calcmode="discrete" valueType="str">
                                      <p:cBhvr>
                                        <p:cTn id="9" dur="1000" fill="hold"/>
                                        <p:tgtEl>
                                          <p:spTgt spid="73"/>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slide(fromBottom)">
                                      <p:cBhvr>
                                        <p:cTn id="14" dur="500"/>
                                        <p:tgtEl>
                                          <p:spTgt spid="68"/>
                                        </p:tgtEl>
                                      </p:cBhvr>
                                    </p:animEffect>
                                  </p:childTnLst>
                                </p:cTn>
                              </p:par>
                              <p:par>
                                <p:cTn id="15" presetID="12" presetClass="entr" presetSubtype="4"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slide(fromBottom)">
                                      <p:cBhvr>
                                        <p:cTn id="17" dur="500"/>
                                        <p:tgtEl>
                                          <p:spTgt spid="69"/>
                                        </p:tgtEl>
                                      </p:cBhvr>
                                    </p:animEffect>
                                  </p:childTnLst>
                                </p:cTn>
                              </p:par>
                              <p:par>
                                <p:cTn id="18" presetID="12" presetClass="entr" presetSubtype="4"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slide(fromBottom)">
                                      <p:cBhvr>
                                        <p:cTn id="20" dur="500"/>
                                        <p:tgtEl>
                                          <p:spTgt spid="71"/>
                                        </p:tgtEl>
                                      </p:cBhvr>
                                    </p:animEffect>
                                  </p:childTnLst>
                                </p:cTn>
                              </p:par>
                              <p:par>
                                <p:cTn id="21" presetID="12" presetClass="entr" presetSubtype="4"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slide(fromBottom)">
                                      <p:cBhvr>
                                        <p:cTn id="23" dur="500"/>
                                        <p:tgtEl>
                                          <p:spTgt spid="70"/>
                                        </p:tgtEl>
                                      </p:cBhvr>
                                    </p:animEffect>
                                  </p:childTnLst>
                                </p:cTn>
                              </p:par>
                              <p:par>
                                <p:cTn id="24" presetID="12" presetClass="entr" presetSubtype="4" fill="hold"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slide(fromBottom)">
                                      <p:cBhvr>
                                        <p:cTn id="26" dur="500"/>
                                        <p:tgtEl>
                                          <p:spTgt spid="72"/>
                                        </p:tgtEl>
                                      </p:cBhvr>
                                    </p:animEffec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slide(fromBottom)">
                                      <p:cBhvr>
                                        <p:cTn id="30" dur="500"/>
                                        <p:tgtEl>
                                          <p:spTgt spid="76"/>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slide(fromBottom)">
                                      <p:cBhvr>
                                        <p:cTn id="33" dur="500"/>
                                        <p:tgtEl>
                                          <p:spTgt spid="74"/>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slide(fromBottom)">
                                      <p:cBhvr>
                                        <p:cTn id="36" dur="500"/>
                                        <p:tgtEl>
                                          <p:spTgt spid="75"/>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slide(fromBottom)">
                                      <p:cBhvr>
                                        <p:cTn id="41" dur="500"/>
                                        <p:tgtEl>
                                          <p:spTgt spid="78"/>
                                        </p:tgtEl>
                                      </p:cBhvr>
                                    </p:animEffect>
                                  </p:childTnLst>
                                </p:cTn>
                              </p:par>
                              <p:par>
                                <p:cTn id="42" presetID="12" presetClass="entr" presetSubtype="4" fill="hold" nodeType="with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slide(fromBottom)">
                                      <p:cBhvr>
                                        <p:cTn id="44" dur="500"/>
                                        <p:tgtEl>
                                          <p:spTgt spid="79"/>
                                        </p:tgtEl>
                                      </p:cBhvr>
                                    </p:animEffect>
                                  </p:childTnLst>
                                </p:cTn>
                              </p:par>
                              <p:par>
                                <p:cTn id="45" presetID="12" presetClass="entr" presetSubtype="4" fill="hold" nodeType="with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slide(fromBottom)">
                                      <p:cBhvr>
                                        <p:cTn id="47" dur="500"/>
                                        <p:tgtEl>
                                          <p:spTgt spid="80"/>
                                        </p:tgtEl>
                                      </p:cBhvr>
                                    </p:animEffect>
                                  </p:childTnLst>
                                </p:cTn>
                              </p:par>
                              <p:par>
                                <p:cTn id="48" presetID="12" presetClass="entr" presetSubtype="4" fill="hold"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slide(fromBottom)">
                                      <p:cBhvr>
                                        <p:cTn id="50" dur="500"/>
                                        <p:tgtEl>
                                          <p:spTgt spid="77"/>
                                        </p:tgtEl>
                                      </p:cBhvr>
                                    </p:animEffect>
                                  </p:childTnLst>
                                </p:cTn>
                              </p:par>
                              <p:par>
                                <p:cTn id="51" presetID="12" presetClass="entr" presetSubtype="4"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slide(fromBottom)">
                                      <p:cBhvr>
                                        <p:cTn id="53" dur="500"/>
                                        <p:tgtEl>
                                          <p:spTgt spid="81"/>
                                        </p:tgtEl>
                                      </p:cBhvr>
                                    </p:animEffect>
                                  </p:childTnLst>
                                </p:cTn>
                              </p:par>
                            </p:childTnLst>
                          </p:cTn>
                        </p:par>
                        <p:par>
                          <p:cTn id="54" fill="hold">
                            <p:stCondLst>
                              <p:cond delay="500"/>
                            </p:stCondLst>
                            <p:childTnLst>
                              <p:par>
                                <p:cTn id="55" presetID="12" presetClass="entr" presetSubtype="4"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slide(fromBottom)">
                                      <p:cBhvr>
                                        <p:cTn id="57" dur="500"/>
                                        <p:tgtEl>
                                          <p:spTgt spid="90"/>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slide(fromBottom)">
                                      <p:cBhvr>
                                        <p:cTn id="60" dur="500"/>
                                        <p:tgtEl>
                                          <p:spTgt spid="89"/>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slide(fromBottom)">
                                      <p:cBhvr>
                                        <p:cTn id="63" dur="500"/>
                                        <p:tgtEl>
                                          <p:spTgt spid="88"/>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slide(fromBottom)">
                                      <p:cBhvr>
                                        <p:cTn id="66" dur="500"/>
                                        <p:tgtEl>
                                          <p:spTgt spid="87"/>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nodeType="click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slide(fromBottom)">
                                      <p:cBhvr>
                                        <p:cTn id="71" dur="500"/>
                                        <p:tgtEl>
                                          <p:spTgt spid="82"/>
                                        </p:tgtEl>
                                      </p:cBhvr>
                                    </p:animEffect>
                                  </p:childTnLst>
                                </p:cTn>
                              </p:par>
                              <p:par>
                                <p:cTn id="72" presetID="12" presetClass="entr" presetSubtype="4" fill="hold" nodeType="with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slide(fromBottom)">
                                      <p:cBhvr>
                                        <p:cTn id="74" dur="500"/>
                                        <p:tgtEl>
                                          <p:spTgt spid="83"/>
                                        </p:tgtEl>
                                      </p:cBhvr>
                                    </p:animEffect>
                                  </p:childTnLst>
                                </p:cTn>
                              </p:par>
                              <p:par>
                                <p:cTn id="75" presetID="12" presetClass="entr" presetSubtype="4"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slide(fromBottom)">
                                      <p:cBhvr>
                                        <p:cTn id="77" dur="500"/>
                                        <p:tgtEl>
                                          <p:spTgt spid="84"/>
                                        </p:tgtEl>
                                      </p:cBhvr>
                                    </p:animEffect>
                                  </p:childTnLst>
                                </p:cTn>
                              </p:par>
                              <p:par>
                                <p:cTn id="78" presetID="12" presetClass="entr" presetSubtype="4" fill="hold" nodeType="with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slide(fromBottom)">
                                      <p:cBhvr>
                                        <p:cTn id="80" dur="500"/>
                                        <p:tgtEl>
                                          <p:spTgt spid="85"/>
                                        </p:tgtEl>
                                      </p:cBhvr>
                                    </p:animEffect>
                                  </p:childTnLst>
                                </p:cTn>
                              </p:par>
                              <p:par>
                                <p:cTn id="81" presetID="12" presetClass="entr" presetSubtype="4" fill="hold" nodeType="with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slide(fromBottom)">
                                      <p:cBhvr>
                                        <p:cTn id="83" dur="500"/>
                                        <p:tgtEl>
                                          <p:spTgt spid="86"/>
                                        </p:tgtEl>
                                      </p:cBhvr>
                                    </p:animEffect>
                                  </p:childTnLst>
                                </p:cTn>
                              </p:par>
                            </p:childTnLst>
                          </p:cTn>
                        </p:par>
                        <p:par>
                          <p:cTn id="84" fill="hold">
                            <p:stCondLst>
                              <p:cond delay="500"/>
                            </p:stCondLst>
                            <p:childTnLst>
                              <p:par>
                                <p:cTn id="85" presetID="12" presetClass="entr" presetSubtype="4" fill="hold" grpId="0"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slide(fromBottom)">
                                      <p:cBhvr>
                                        <p:cTn id="87" dur="500"/>
                                        <p:tgtEl>
                                          <p:spTgt spid="91"/>
                                        </p:tgtEl>
                                      </p:cBhvr>
                                    </p:animEffect>
                                  </p:childTnLst>
                                </p:cTn>
                              </p:par>
                              <p:par>
                                <p:cTn id="88" presetID="12" presetClass="entr" presetSubtype="4" fill="hold" grpId="0"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slide(fromBottom)">
                                      <p:cBhvr>
                                        <p:cTn id="90" dur="500"/>
                                        <p:tgtEl>
                                          <p:spTgt spid="92"/>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93"/>
                                        </p:tgtEl>
                                        <p:attrNameLst>
                                          <p:attrName>style.visibility</p:attrName>
                                        </p:attrNameLst>
                                      </p:cBhvr>
                                      <p:to>
                                        <p:strVal val="visible"/>
                                      </p:to>
                                    </p:set>
                                    <p:animEffect transition="in" filter="slide(fromBottom)">
                                      <p:cBhvr>
                                        <p:cTn id="93" dur="500"/>
                                        <p:tgtEl>
                                          <p:spTgt spid="93"/>
                                        </p:tgtEl>
                                      </p:cBhvr>
                                    </p:animEffect>
                                  </p:childTnLst>
                                </p:cTn>
                              </p:par>
                              <p:par>
                                <p:cTn id="94" presetID="12" presetClass="entr" presetSubtype="4" fill="hold" grpId="0"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slide(fromBottom)">
                                      <p:cBhvr>
                                        <p:cTn id="96" dur="500"/>
                                        <p:tgtEl>
                                          <p:spTgt spid="94"/>
                                        </p:tgtEl>
                                      </p:cBhvr>
                                    </p:animEffect>
                                  </p:childTnLst>
                                </p:cTn>
                              </p:par>
                              <p:par>
                                <p:cTn id="97" presetID="12" presetClass="entr" presetSubtype="4" fill="hold" grpId="0" nodeType="withEffect">
                                  <p:stCondLst>
                                    <p:cond delay="0"/>
                                  </p:stCondLst>
                                  <p:childTnLst>
                                    <p:set>
                                      <p:cBhvr>
                                        <p:cTn id="98" dur="1" fill="hold">
                                          <p:stCondLst>
                                            <p:cond delay="0"/>
                                          </p:stCondLst>
                                        </p:cTn>
                                        <p:tgtEl>
                                          <p:spTgt spid="95"/>
                                        </p:tgtEl>
                                        <p:attrNameLst>
                                          <p:attrName>style.visibility</p:attrName>
                                        </p:attrNameLst>
                                      </p:cBhvr>
                                      <p:to>
                                        <p:strVal val="visible"/>
                                      </p:to>
                                    </p:set>
                                    <p:animEffect transition="in" filter="slide(fromBottom)">
                                      <p:cBhvr>
                                        <p:cTn id="9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87" grpId="0" animBg="1"/>
      <p:bldP spid="88" grpId="0" animBg="1"/>
      <p:bldP spid="89" grpId="0" animBg="1"/>
      <p:bldP spid="90" grpId="0" animBg="1"/>
      <p:bldP spid="91" grpId="0" animBg="1"/>
      <p:bldP spid="92" grpId="0" animBg="1"/>
      <p:bldP spid="93" grpId="0" animBg="1"/>
      <p:bldP spid="94" grpId="0" animBg="1"/>
      <p:bldP spid="9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Sami Direct_Cranex Plus_Lable_26-04-2012_FINAL.wm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5008" y="122811"/>
            <a:ext cx="3584448" cy="105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descr="http://www.motivatehealthyhabits.com/images3/mhh_healthy_gir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5280" y="1438656"/>
            <a:ext cx="3852672" cy="2889504"/>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127" y="1450848"/>
            <a:ext cx="3793466" cy="28651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8" name="Picture 14" descr="http://i.telegraph.co.uk/multimedia/archive/01439/senior_exercise_1439078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0832" y="1438656"/>
            <a:ext cx="3852672" cy="288950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2037271" y="4427982"/>
            <a:ext cx="2522537" cy="1108075"/>
          </a:xfrm>
          <a:prstGeom prst="rect">
            <a:avLst/>
          </a:prstGeom>
          <a:noFill/>
          <a:ln w="9525">
            <a:noFill/>
            <a:miter lim="800000"/>
            <a:headEnd/>
            <a:tailEnd/>
          </a:ln>
        </p:spPr>
        <p:txBody>
          <a:bodyPr>
            <a:spAutoFit/>
          </a:bodyPr>
          <a:lstStyle/>
          <a:p>
            <a:r>
              <a:rPr lang="en-US" sz="6600" b="1" dirty="0">
                <a:solidFill>
                  <a:srgbClr val="000099"/>
                </a:solidFill>
                <a:latin typeface="Arial Rounded MT Bold" pitchFamily="34" charset="0"/>
              </a:rPr>
              <a:t>H</a:t>
            </a:r>
            <a:r>
              <a:rPr lang="en-US" sz="3200" b="1" dirty="0">
                <a:solidFill>
                  <a:srgbClr val="000099"/>
                </a:solidFill>
                <a:latin typeface="Arial Rounded MT Bold" pitchFamily="34" charset="0"/>
              </a:rPr>
              <a:t>EALTHY</a:t>
            </a:r>
            <a:endParaRPr lang="en-US" sz="3600" b="1" dirty="0">
              <a:solidFill>
                <a:srgbClr val="000099"/>
              </a:solidFill>
              <a:latin typeface="Arial Rounded MT Bold" pitchFamily="34" charset="0"/>
            </a:endParaRPr>
          </a:p>
        </p:txBody>
      </p:sp>
      <p:sp>
        <p:nvSpPr>
          <p:cNvPr id="8" name="TextBox 7"/>
          <p:cNvSpPr txBox="1">
            <a:spLocks noChangeArrowheads="1"/>
          </p:cNvSpPr>
          <p:nvPr/>
        </p:nvSpPr>
        <p:spPr bwMode="auto">
          <a:xfrm>
            <a:off x="4756595" y="4449636"/>
            <a:ext cx="2738437" cy="1108075"/>
          </a:xfrm>
          <a:prstGeom prst="rect">
            <a:avLst/>
          </a:prstGeom>
          <a:noFill/>
          <a:ln w="9525">
            <a:noFill/>
            <a:miter lim="800000"/>
            <a:headEnd/>
            <a:tailEnd/>
          </a:ln>
        </p:spPr>
        <p:txBody>
          <a:bodyPr>
            <a:spAutoFit/>
          </a:bodyPr>
          <a:lstStyle/>
          <a:p>
            <a:r>
              <a:rPr lang="en-US" sz="6600" b="1" dirty="0">
                <a:solidFill>
                  <a:srgbClr val="000099"/>
                </a:solidFill>
                <a:latin typeface="Arial Rounded MT Bold" pitchFamily="34" charset="0"/>
              </a:rPr>
              <a:t>W</a:t>
            </a:r>
            <a:r>
              <a:rPr lang="en-US" sz="3200" b="1" dirty="0">
                <a:solidFill>
                  <a:srgbClr val="000099"/>
                </a:solidFill>
                <a:latin typeface="Arial Rounded MT Bold" pitchFamily="34" charset="0"/>
              </a:rPr>
              <a:t>EALTHY</a:t>
            </a:r>
          </a:p>
        </p:txBody>
      </p:sp>
      <p:sp>
        <p:nvSpPr>
          <p:cNvPr id="9" name="TextBox 8"/>
          <p:cNvSpPr txBox="1">
            <a:spLocks noChangeArrowheads="1"/>
          </p:cNvSpPr>
          <p:nvPr/>
        </p:nvSpPr>
        <p:spPr bwMode="auto">
          <a:xfrm>
            <a:off x="7732776" y="4460240"/>
            <a:ext cx="1706563" cy="1108075"/>
          </a:xfrm>
          <a:prstGeom prst="rect">
            <a:avLst/>
          </a:prstGeom>
          <a:noFill/>
          <a:ln w="9525">
            <a:noFill/>
            <a:miter lim="800000"/>
            <a:headEnd/>
            <a:tailEnd/>
          </a:ln>
        </p:spPr>
        <p:txBody>
          <a:bodyPr>
            <a:spAutoFit/>
          </a:bodyPr>
          <a:lstStyle/>
          <a:p>
            <a:r>
              <a:rPr lang="en-US" sz="6600" b="1" dirty="0">
                <a:solidFill>
                  <a:srgbClr val="000099"/>
                </a:solidFill>
                <a:latin typeface="Arial Rounded MT Bold" pitchFamily="34" charset="0"/>
              </a:rPr>
              <a:t>W</a:t>
            </a:r>
            <a:r>
              <a:rPr lang="en-US" sz="3200" b="1" dirty="0">
                <a:solidFill>
                  <a:srgbClr val="000099"/>
                </a:solidFill>
                <a:latin typeface="Arial Rounded MT Bold" pitchFamily="34" charset="0"/>
              </a:rPr>
              <a:t>ISE</a:t>
            </a:r>
            <a:endParaRPr lang="en-US" sz="3600" b="1" dirty="0">
              <a:solidFill>
                <a:srgbClr val="000099"/>
              </a:solidFill>
              <a:latin typeface="Arial Rounded MT Bold" pitchFamily="34" charset="0"/>
            </a:endParaRPr>
          </a:p>
        </p:txBody>
      </p:sp>
    </p:spTree>
    <p:extLst>
      <p:ext uri="{BB962C8B-B14F-4D97-AF65-F5344CB8AC3E}">
        <p14:creationId xmlns:p14="http://schemas.microsoft.com/office/powerpoint/2010/main" val="347677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ppt_w</p:attrName>
                                        </p:attrNameLst>
                                      </p:cBhvr>
                                      <p:tavLst>
                                        <p:tav tm="0">
                                          <p:val>
                                            <p:fltVal val="0"/>
                                          </p:val>
                                        </p:tav>
                                        <p:tav tm="100000">
                                          <p:val>
                                            <p:strVal val="#ppt_w"/>
                                          </p:val>
                                        </p:tav>
                                      </p:tavLst>
                                    </p:anim>
                                    <p:anim calcmode="lin" valueType="num">
                                      <p:cBhvr>
                                        <p:cTn id="14" dur="750" fill="hold"/>
                                        <p:tgtEl>
                                          <p:spTgt spid="8"/>
                                        </p:tgtEl>
                                        <p:attrNameLst>
                                          <p:attrName>ppt_h</p:attrName>
                                        </p:attrNameLst>
                                      </p:cBhvr>
                                      <p:tavLst>
                                        <p:tav tm="0">
                                          <p:val>
                                            <p:fltVal val="0"/>
                                          </p:val>
                                        </p:tav>
                                        <p:tav tm="100000">
                                          <p:val>
                                            <p:strVal val="#ppt_h"/>
                                          </p:val>
                                        </p:tav>
                                      </p:tavLst>
                                    </p:anim>
                                    <p:animEffect transition="in" filter="fade">
                                      <p:cBhvr>
                                        <p:cTn id="15" dur="750"/>
                                        <p:tgtEl>
                                          <p:spTgt spid="8"/>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750" fill="hold"/>
                                        <p:tgtEl>
                                          <p:spTgt spid="9"/>
                                        </p:tgtEl>
                                        <p:attrNameLst>
                                          <p:attrName>ppt_w</p:attrName>
                                        </p:attrNameLst>
                                      </p:cBhvr>
                                      <p:tavLst>
                                        <p:tav tm="0">
                                          <p:val>
                                            <p:fltVal val="0"/>
                                          </p:val>
                                        </p:tav>
                                        <p:tav tm="100000">
                                          <p:val>
                                            <p:strVal val="#ppt_w"/>
                                          </p:val>
                                        </p:tav>
                                      </p:tavLst>
                                    </p:anim>
                                    <p:anim calcmode="lin" valueType="num">
                                      <p:cBhvr>
                                        <p:cTn id="20" dur="750" fill="hold"/>
                                        <p:tgtEl>
                                          <p:spTgt spid="9"/>
                                        </p:tgtEl>
                                        <p:attrNameLst>
                                          <p:attrName>ppt_h</p:attrName>
                                        </p:attrNameLst>
                                      </p:cBhvr>
                                      <p:tavLst>
                                        <p:tav tm="0">
                                          <p:val>
                                            <p:fltVal val="0"/>
                                          </p:val>
                                        </p:tav>
                                        <p:tav tm="100000">
                                          <p:val>
                                            <p:strVal val="#ppt_h"/>
                                          </p:val>
                                        </p:tav>
                                      </p:tavLst>
                                    </p:anim>
                                    <p:animEffect transition="in" filter="fade">
                                      <p:cBhvr>
                                        <p:cTn id="2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4"/>
          <p:cNvGraphicFramePr>
            <a:graphicFrameLocks noChangeAspect="1"/>
          </p:cNvGraphicFramePr>
          <p:nvPr>
            <p:extLst>
              <p:ext uri="{D42A27DB-BD31-4B8C-83A1-F6EECF244321}">
                <p14:modId xmlns:p14="http://schemas.microsoft.com/office/powerpoint/2010/main" val="853740874"/>
              </p:ext>
            </p:extLst>
          </p:nvPr>
        </p:nvGraphicFramePr>
        <p:xfrm>
          <a:off x="1751596" y="1548481"/>
          <a:ext cx="2350709" cy="3792780"/>
        </p:xfrm>
        <a:graphic>
          <a:graphicData uri="http://schemas.openxmlformats.org/presentationml/2006/ole">
            <mc:AlternateContent xmlns:mc="http://schemas.openxmlformats.org/markup-compatibility/2006">
              <mc:Choice xmlns:v="urn:schemas-microsoft-com:vml" Requires="v">
                <p:oleObj spid="_x0000_s78883" name="Clip" r:id="rId3" imgW="1857375" imgH="3995738" progId="">
                  <p:embed/>
                </p:oleObj>
              </mc:Choice>
              <mc:Fallback>
                <p:oleObj name="Clip" r:id="rId3" imgW="1857375" imgH="3995738"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596" y="1548481"/>
                        <a:ext cx="2350709" cy="37927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5"/>
          <p:cNvGrpSpPr>
            <a:grpSpLocks/>
          </p:cNvGrpSpPr>
          <p:nvPr/>
        </p:nvGrpSpPr>
        <p:grpSpPr bwMode="auto">
          <a:xfrm>
            <a:off x="7524272" y="3341445"/>
            <a:ext cx="2712918" cy="686696"/>
            <a:chOff x="3926" y="2136"/>
            <a:chExt cx="1474" cy="540"/>
          </a:xfrm>
        </p:grpSpPr>
        <p:sp>
          <p:nvSpPr>
            <p:cNvPr id="5" name="Freeform 6"/>
            <p:cNvSpPr>
              <a:spLocks/>
            </p:cNvSpPr>
            <p:nvPr/>
          </p:nvSpPr>
          <p:spPr bwMode="auto">
            <a:xfrm>
              <a:off x="3958" y="2151"/>
              <a:ext cx="1442" cy="525"/>
            </a:xfrm>
            <a:custGeom>
              <a:avLst/>
              <a:gdLst>
                <a:gd name="T0" fmla="*/ 1 w 2883"/>
                <a:gd name="T1" fmla="*/ 1 h 1048"/>
                <a:gd name="T2" fmla="*/ 1 w 2883"/>
                <a:gd name="T3" fmla="*/ 1 h 1048"/>
                <a:gd name="T4" fmla="*/ 0 w 2883"/>
                <a:gd name="T5" fmla="*/ 1 h 1048"/>
                <a:gd name="T6" fmla="*/ 1 w 2883"/>
                <a:gd name="T7" fmla="*/ 1 h 1048"/>
                <a:gd name="T8" fmla="*/ 1 w 2883"/>
                <a:gd name="T9" fmla="*/ 0 h 1048"/>
                <a:gd name="T10" fmla="*/ 1 w 2883"/>
                <a:gd name="T11" fmla="*/ 1 h 1048"/>
                <a:gd name="T12" fmla="*/ 0 60000 65536"/>
                <a:gd name="T13" fmla="*/ 0 60000 65536"/>
                <a:gd name="T14" fmla="*/ 0 60000 65536"/>
                <a:gd name="T15" fmla="*/ 0 60000 65536"/>
                <a:gd name="T16" fmla="*/ 0 60000 65536"/>
                <a:gd name="T17" fmla="*/ 0 60000 65536"/>
                <a:gd name="T18" fmla="*/ 0 w 2883"/>
                <a:gd name="T19" fmla="*/ 0 h 1048"/>
                <a:gd name="T20" fmla="*/ 2883 w 2883"/>
                <a:gd name="T21" fmla="*/ 1048 h 1048"/>
              </a:gdLst>
              <a:ahLst/>
              <a:cxnLst>
                <a:cxn ang="T12">
                  <a:pos x="T0" y="T1"/>
                </a:cxn>
                <a:cxn ang="T13">
                  <a:pos x="T2" y="T3"/>
                </a:cxn>
                <a:cxn ang="T14">
                  <a:pos x="T4" y="T5"/>
                </a:cxn>
                <a:cxn ang="T15">
                  <a:pos x="T6" y="T7"/>
                </a:cxn>
                <a:cxn ang="T16">
                  <a:pos x="T8" y="T9"/>
                </a:cxn>
                <a:cxn ang="T17">
                  <a:pos x="T10" y="T11"/>
                </a:cxn>
              </a:cxnLst>
              <a:rect l="T18" t="T19" r="T20" b="T21"/>
              <a:pathLst>
                <a:path w="2883" h="1048">
                  <a:moveTo>
                    <a:pt x="2883" y="460"/>
                  </a:moveTo>
                  <a:lnTo>
                    <a:pt x="420" y="1048"/>
                  </a:lnTo>
                  <a:lnTo>
                    <a:pt x="0" y="880"/>
                  </a:lnTo>
                  <a:lnTo>
                    <a:pt x="239" y="588"/>
                  </a:lnTo>
                  <a:lnTo>
                    <a:pt x="2706" y="0"/>
                  </a:lnTo>
                  <a:lnTo>
                    <a:pt x="2883" y="460"/>
                  </a:lnTo>
                  <a:close/>
                </a:path>
              </a:pathLst>
            </a:custGeom>
            <a:solidFill>
              <a:srgbClr val="B2B2B2"/>
            </a:solidFill>
            <a:ln w="12700">
              <a:solidFill>
                <a:srgbClr val="000000"/>
              </a:solidFill>
              <a:round/>
              <a:headEnd/>
              <a:tailEnd/>
            </a:ln>
          </p:spPr>
          <p:txBody>
            <a:bodyPr/>
            <a:lstStyle/>
            <a:p>
              <a:endParaRPr lang="en-US" sz="2400">
                <a:latin typeface="Times New Roman" pitchFamily="18" charset="0"/>
              </a:endParaRPr>
            </a:p>
          </p:txBody>
        </p:sp>
        <p:sp>
          <p:nvSpPr>
            <p:cNvPr id="6" name="Freeform 7"/>
            <p:cNvSpPr>
              <a:spLocks/>
            </p:cNvSpPr>
            <p:nvPr/>
          </p:nvSpPr>
          <p:spPr bwMode="auto">
            <a:xfrm>
              <a:off x="3926" y="2136"/>
              <a:ext cx="1441" cy="525"/>
            </a:xfrm>
            <a:custGeom>
              <a:avLst/>
              <a:gdLst>
                <a:gd name="T0" fmla="*/ 1 w 2882"/>
                <a:gd name="T1" fmla="*/ 1 h 1048"/>
                <a:gd name="T2" fmla="*/ 1 w 2882"/>
                <a:gd name="T3" fmla="*/ 1 h 1048"/>
                <a:gd name="T4" fmla="*/ 0 w 2882"/>
                <a:gd name="T5" fmla="*/ 1 h 1048"/>
                <a:gd name="T6" fmla="*/ 1 w 2882"/>
                <a:gd name="T7" fmla="*/ 1 h 1048"/>
                <a:gd name="T8" fmla="*/ 1 w 2882"/>
                <a:gd name="T9" fmla="*/ 0 h 1048"/>
                <a:gd name="T10" fmla="*/ 1 w 2882"/>
                <a:gd name="T11" fmla="*/ 1 h 1048"/>
                <a:gd name="T12" fmla="*/ 0 60000 65536"/>
                <a:gd name="T13" fmla="*/ 0 60000 65536"/>
                <a:gd name="T14" fmla="*/ 0 60000 65536"/>
                <a:gd name="T15" fmla="*/ 0 60000 65536"/>
                <a:gd name="T16" fmla="*/ 0 60000 65536"/>
                <a:gd name="T17" fmla="*/ 0 60000 65536"/>
                <a:gd name="T18" fmla="*/ 0 w 2882"/>
                <a:gd name="T19" fmla="*/ 0 h 1048"/>
                <a:gd name="T20" fmla="*/ 2882 w 2882"/>
                <a:gd name="T21" fmla="*/ 1048 h 1048"/>
              </a:gdLst>
              <a:ahLst/>
              <a:cxnLst>
                <a:cxn ang="T12">
                  <a:pos x="T0" y="T1"/>
                </a:cxn>
                <a:cxn ang="T13">
                  <a:pos x="T2" y="T3"/>
                </a:cxn>
                <a:cxn ang="T14">
                  <a:pos x="T4" y="T5"/>
                </a:cxn>
                <a:cxn ang="T15">
                  <a:pos x="T6" y="T7"/>
                </a:cxn>
                <a:cxn ang="T16">
                  <a:pos x="T8" y="T9"/>
                </a:cxn>
                <a:cxn ang="T17">
                  <a:pos x="T10" y="T11"/>
                </a:cxn>
              </a:cxnLst>
              <a:rect l="T18" t="T19" r="T20" b="T21"/>
              <a:pathLst>
                <a:path w="2882" h="1048">
                  <a:moveTo>
                    <a:pt x="2882" y="460"/>
                  </a:moveTo>
                  <a:lnTo>
                    <a:pt x="419" y="1048"/>
                  </a:lnTo>
                  <a:lnTo>
                    <a:pt x="0" y="879"/>
                  </a:lnTo>
                  <a:lnTo>
                    <a:pt x="237" y="588"/>
                  </a:lnTo>
                  <a:lnTo>
                    <a:pt x="2705" y="0"/>
                  </a:lnTo>
                  <a:lnTo>
                    <a:pt x="2882" y="460"/>
                  </a:lnTo>
                  <a:close/>
                </a:path>
              </a:pathLst>
            </a:custGeom>
            <a:solidFill>
              <a:srgbClr val="DDDDDD"/>
            </a:solidFill>
            <a:ln w="12700">
              <a:solidFill>
                <a:srgbClr val="000000"/>
              </a:solidFill>
              <a:round/>
              <a:headEnd/>
              <a:tailEnd/>
            </a:ln>
          </p:spPr>
          <p:txBody>
            <a:bodyPr/>
            <a:lstStyle/>
            <a:p>
              <a:endParaRPr lang="en-US" sz="2400">
                <a:latin typeface="Times New Roman" pitchFamily="18" charset="0"/>
              </a:endParaRPr>
            </a:p>
          </p:txBody>
        </p:sp>
      </p:grpSp>
      <p:grpSp>
        <p:nvGrpSpPr>
          <p:cNvPr id="7" name="Group 8"/>
          <p:cNvGrpSpPr>
            <a:grpSpLocks/>
          </p:cNvGrpSpPr>
          <p:nvPr/>
        </p:nvGrpSpPr>
        <p:grpSpPr bwMode="auto">
          <a:xfrm>
            <a:off x="7235346" y="2506816"/>
            <a:ext cx="2688992" cy="651089"/>
            <a:chOff x="3744" y="1435"/>
            <a:chExt cx="1461" cy="512"/>
          </a:xfrm>
        </p:grpSpPr>
        <p:sp>
          <p:nvSpPr>
            <p:cNvPr id="8" name="Freeform 9"/>
            <p:cNvSpPr>
              <a:spLocks/>
            </p:cNvSpPr>
            <p:nvPr/>
          </p:nvSpPr>
          <p:spPr bwMode="auto">
            <a:xfrm>
              <a:off x="3756" y="1457"/>
              <a:ext cx="1449" cy="490"/>
            </a:xfrm>
            <a:custGeom>
              <a:avLst/>
              <a:gdLst>
                <a:gd name="T0" fmla="*/ 0 w 2899"/>
                <a:gd name="T1" fmla="*/ 0 h 981"/>
                <a:gd name="T2" fmla="*/ 0 w 2899"/>
                <a:gd name="T3" fmla="*/ 0 h 981"/>
                <a:gd name="T4" fmla="*/ 0 w 2899"/>
                <a:gd name="T5" fmla="*/ 0 h 981"/>
                <a:gd name="T6" fmla="*/ 0 w 2899"/>
                <a:gd name="T7" fmla="*/ 0 h 981"/>
                <a:gd name="T8" fmla="*/ 0 w 2899"/>
                <a:gd name="T9" fmla="*/ 0 h 981"/>
                <a:gd name="T10" fmla="*/ 0 w 2899"/>
                <a:gd name="T11" fmla="*/ 0 h 981"/>
                <a:gd name="T12" fmla="*/ 0 60000 65536"/>
                <a:gd name="T13" fmla="*/ 0 60000 65536"/>
                <a:gd name="T14" fmla="*/ 0 60000 65536"/>
                <a:gd name="T15" fmla="*/ 0 60000 65536"/>
                <a:gd name="T16" fmla="*/ 0 60000 65536"/>
                <a:gd name="T17" fmla="*/ 0 60000 65536"/>
                <a:gd name="T18" fmla="*/ 0 w 2899"/>
                <a:gd name="T19" fmla="*/ 0 h 981"/>
                <a:gd name="T20" fmla="*/ 2899 w 2899"/>
                <a:gd name="T21" fmla="*/ 981 h 981"/>
              </a:gdLst>
              <a:ahLst/>
              <a:cxnLst>
                <a:cxn ang="T12">
                  <a:pos x="T0" y="T1"/>
                </a:cxn>
                <a:cxn ang="T13">
                  <a:pos x="T2" y="T3"/>
                </a:cxn>
                <a:cxn ang="T14">
                  <a:pos x="T4" y="T5"/>
                </a:cxn>
                <a:cxn ang="T15">
                  <a:pos x="T6" y="T7"/>
                </a:cxn>
                <a:cxn ang="T16">
                  <a:pos x="T8" y="T9"/>
                </a:cxn>
                <a:cxn ang="T17">
                  <a:pos x="T10" y="T11"/>
                </a:cxn>
              </a:cxnLst>
              <a:rect l="T18" t="T19" r="T20" b="T21"/>
              <a:pathLst>
                <a:path w="2899" h="981">
                  <a:moveTo>
                    <a:pt x="2899" y="514"/>
                  </a:moveTo>
                  <a:lnTo>
                    <a:pt x="411" y="0"/>
                  </a:lnTo>
                  <a:lnTo>
                    <a:pt x="0" y="183"/>
                  </a:lnTo>
                  <a:lnTo>
                    <a:pt x="251" y="466"/>
                  </a:lnTo>
                  <a:lnTo>
                    <a:pt x="2739" y="981"/>
                  </a:lnTo>
                  <a:lnTo>
                    <a:pt x="2899" y="514"/>
                  </a:lnTo>
                  <a:close/>
                </a:path>
              </a:pathLst>
            </a:custGeom>
            <a:solidFill>
              <a:srgbClr val="B2B2B2"/>
            </a:solidFill>
            <a:ln w="12700">
              <a:solidFill>
                <a:srgbClr val="000000"/>
              </a:solidFill>
              <a:round/>
              <a:headEnd/>
              <a:tailEnd/>
            </a:ln>
          </p:spPr>
          <p:txBody>
            <a:bodyPr/>
            <a:lstStyle/>
            <a:p>
              <a:endParaRPr lang="en-US" sz="2400">
                <a:latin typeface="Times New Roman" pitchFamily="18" charset="0"/>
              </a:endParaRPr>
            </a:p>
          </p:txBody>
        </p:sp>
        <p:sp>
          <p:nvSpPr>
            <p:cNvPr id="9" name="Freeform 10"/>
            <p:cNvSpPr>
              <a:spLocks/>
            </p:cNvSpPr>
            <p:nvPr/>
          </p:nvSpPr>
          <p:spPr bwMode="auto">
            <a:xfrm>
              <a:off x="3744" y="1435"/>
              <a:ext cx="1449" cy="489"/>
            </a:xfrm>
            <a:custGeom>
              <a:avLst/>
              <a:gdLst>
                <a:gd name="T0" fmla="*/ 1 w 2897"/>
                <a:gd name="T1" fmla="*/ 0 h 979"/>
                <a:gd name="T2" fmla="*/ 1 w 2897"/>
                <a:gd name="T3" fmla="*/ 0 h 979"/>
                <a:gd name="T4" fmla="*/ 0 w 2897"/>
                <a:gd name="T5" fmla="*/ 0 h 979"/>
                <a:gd name="T6" fmla="*/ 1 w 2897"/>
                <a:gd name="T7" fmla="*/ 0 h 979"/>
                <a:gd name="T8" fmla="*/ 1 w 2897"/>
                <a:gd name="T9" fmla="*/ 0 h 979"/>
                <a:gd name="T10" fmla="*/ 1 w 2897"/>
                <a:gd name="T11" fmla="*/ 0 h 979"/>
                <a:gd name="T12" fmla="*/ 0 60000 65536"/>
                <a:gd name="T13" fmla="*/ 0 60000 65536"/>
                <a:gd name="T14" fmla="*/ 0 60000 65536"/>
                <a:gd name="T15" fmla="*/ 0 60000 65536"/>
                <a:gd name="T16" fmla="*/ 0 60000 65536"/>
                <a:gd name="T17" fmla="*/ 0 60000 65536"/>
                <a:gd name="T18" fmla="*/ 0 w 2897"/>
                <a:gd name="T19" fmla="*/ 0 h 979"/>
                <a:gd name="T20" fmla="*/ 2897 w 2897"/>
                <a:gd name="T21" fmla="*/ 979 h 979"/>
              </a:gdLst>
              <a:ahLst/>
              <a:cxnLst>
                <a:cxn ang="T12">
                  <a:pos x="T0" y="T1"/>
                </a:cxn>
                <a:cxn ang="T13">
                  <a:pos x="T2" y="T3"/>
                </a:cxn>
                <a:cxn ang="T14">
                  <a:pos x="T4" y="T5"/>
                </a:cxn>
                <a:cxn ang="T15">
                  <a:pos x="T6" y="T7"/>
                </a:cxn>
                <a:cxn ang="T16">
                  <a:pos x="T8" y="T9"/>
                </a:cxn>
                <a:cxn ang="T17">
                  <a:pos x="T10" y="T11"/>
                </a:cxn>
              </a:cxnLst>
              <a:rect l="T18" t="T19" r="T20" b="T21"/>
              <a:pathLst>
                <a:path w="2897" h="979">
                  <a:moveTo>
                    <a:pt x="2897" y="512"/>
                  </a:moveTo>
                  <a:lnTo>
                    <a:pt x="411" y="0"/>
                  </a:lnTo>
                  <a:lnTo>
                    <a:pt x="0" y="181"/>
                  </a:lnTo>
                  <a:lnTo>
                    <a:pt x="251" y="465"/>
                  </a:lnTo>
                  <a:lnTo>
                    <a:pt x="2739" y="979"/>
                  </a:lnTo>
                  <a:lnTo>
                    <a:pt x="2897" y="512"/>
                  </a:lnTo>
                  <a:close/>
                </a:path>
              </a:pathLst>
            </a:custGeom>
            <a:solidFill>
              <a:srgbClr val="EAEAEA"/>
            </a:solidFill>
            <a:ln w="12700">
              <a:solidFill>
                <a:srgbClr val="000000"/>
              </a:solidFill>
              <a:round/>
              <a:headEnd/>
              <a:tailEnd/>
            </a:ln>
          </p:spPr>
          <p:txBody>
            <a:bodyPr/>
            <a:lstStyle/>
            <a:p>
              <a:endParaRPr lang="en-US" sz="2400">
                <a:latin typeface="Times New Roman" pitchFamily="18" charset="0"/>
              </a:endParaRPr>
            </a:p>
          </p:txBody>
        </p:sp>
      </p:grpSp>
      <p:sp>
        <p:nvSpPr>
          <p:cNvPr id="10" name="Freeform 11"/>
          <p:cNvSpPr>
            <a:spLocks/>
          </p:cNvSpPr>
          <p:nvPr/>
        </p:nvSpPr>
        <p:spPr bwMode="auto">
          <a:xfrm>
            <a:off x="8378346" y="1769820"/>
            <a:ext cx="765654" cy="3905266"/>
          </a:xfrm>
          <a:custGeom>
            <a:avLst/>
            <a:gdLst>
              <a:gd name="T0" fmla="*/ 0 w 833"/>
              <a:gd name="T1" fmla="*/ 2147483647 h 6142"/>
              <a:gd name="T2" fmla="*/ 2147483647 w 833"/>
              <a:gd name="T3" fmla="*/ 0 h 6142"/>
              <a:gd name="T4" fmla="*/ 2147483647 w 833"/>
              <a:gd name="T5" fmla="*/ 2147483647 h 6142"/>
              <a:gd name="T6" fmla="*/ 2147483647 w 833"/>
              <a:gd name="T7" fmla="*/ 2147483647 h 6142"/>
              <a:gd name="T8" fmla="*/ 2147483647 w 833"/>
              <a:gd name="T9" fmla="*/ 2147483647 h 6142"/>
              <a:gd name="T10" fmla="*/ 0 w 833"/>
              <a:gd name="T11" fmla="*/ 2147483647 h 6142"/>
              <a:gd name="T12" fmla="*/ 0 w 833"/>
              <a:gd name="T13" fmla="*/ 2147483647 h 6142"/>
              <a:gd name="T14" fmla="*/ 0 60000 65536"/>
              <a:gd name="T15" fmla="*/ 0 60000 65536"/>
              <a:gd name="T16" fmla="*/ 0 60000 65536"/>
              <a:gd name="T17" fmla="*/ 0 60000 65536"/>
              <a:gd name="T18" fmla="*/ 0 60000 65536"/>
              <a:gd name="T19" fmla="*/ 0 60000 65536"/>
              <a:gd name="T20" fmla="*/ 0 60000 65536"/>
              <a:gd name="T21" fmla="*/ 0 w 833"/>
              <a:gd name="T22" fmla="*/ 0 h 6142"/>
              <a:gd name="T23" fmla="*/ 833 w 833"/>
              <a:gd name="T24" fmla="*/ 6142 h 6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3" h="6142">
                <a:moveTo>
                  <a:pt x="0" y="160"/>
                </a:moveTo>
                <a:lnTo>
                  <a:pt x="370" y="0"/>
                </a:lnTo>
                <a:lnTo>
                  <a:pt x="833" y="160"/>
                </a:lnTo>
                <a:lnTo>
                  <a:pt x="833" y="6063"/>
                </a:lnTo>
                <a:lnTo>
                  <a:pt x="370" y="6142"/>
                </a:lnTo>
                <a:lnTo>
                  <a:pt x="0" y="5983"/>
                </a:lnTo>
                <a:lnTo>
                  <a:pt x="0" y="160"/>
                </a:lnTo>
                <a:close/>
              </a:path>
            </a:pathLst>
          </a:custGeom>
          <a:solidFill>
            <a:srgbClr val="996633"/>
          </a:solidFill>
          <a:ln w="12700">
            <a:solidFill>
              <a:srgbClr val="000000"/>
            </a:solidFill>
            <a:round/>
            <a:headEnd/>
            <a:tailEnd/>
          </a:ln>
        </p:spPr>
        <p:txBody>
          <a:bodyPr/>
          <a:lstStyle/>
          <a:p>
            <a:endParaRPr lang="en-US" sz="2400">
              <a:latin typeface="Times New Roman" pitchFamily="18" charset="0"/>
            </a:endParaRPr>
          </a:p>
        </p:txBody>
      </p:sp>
      <p:sp>
        <p:nvSpPr>
          <p:cNvPr id="11" name="Freeform 12"/>
          <p:cNvSpPr>
            <a:spLocks/>
          </p:cNvSpPr>
          <p:nvPr/>
        </p:nvSpPr>
        <p:spPr bwMode="auto">
          <a:xfrm>
            <a:off x="8378346" y="1769820"/>
            <a:ext cx="340496" cy="3905266"/>
          </a:xfrm>
          <a:custGeom>
            <a:avLst/>
            <a:gdLst>
              <a:gd name="T0" fmla="*/ 0 w 370"/>
              <a:gd name="T1" fmla="*/ 2147483647 h 6142"/>
              <a:gd name="T2" fmla="*/ 2147483647 w 370"/>
              <a:gd name="T3" fmla="*/ 0 h 6142"/>
              <a:gd name="T4" fmla="*/ 2147483647 w 370"/>
              <a:gd name="T5" fmla="*/ 2147483647 h 6142"/>
              <a:gd name="T6" fmla="*/ 0 w 370"/>
              <a:gd name="T7" fmla="*/ 2147483647 h 6142"/>
              <a:gd name="T8" fmla="*/ 0 w 370"/>
              <a:gd name="T9" fmla="*/ 2147483647 h 6142"/>
              <a:gd name="T10" fmla="*/ 0 60000 65536"/>
              <a:gd name="T11" fmla="*/ 0 60000 65536"/>
              <a:gd name="T12" fmla="*/ 0 60000 65536"/>
              <a:gd name="T13" fmla="*/ 0 60000 65536"/>
              <a:gd name="T14" fmla="*/ 0 60000 65536"/>
              <a:gd name="T15" fmla="*/ 0 w 370"/>
              <a:gd name="T16" fmla="*/ 0 h 6142"/>
              <a:gd name="T17" fmla="*/ 370 w 370"/>
              <a:gd name="T18" fmla="*/ 6142 h 6142"/>
            </a:gdLst>
            <a:ahLst/>
            <a:cxnLst>
              <a:cxn ang="T10">
                <a:pos x="T0" y="T1"/>
              </a:cxn>
              <a:cxn ang="T11">
                <a:pos x="T2" y="T3"/>
              </a:cxn>
              <a:cxn ang="T12">
                <a:pos x="T4" y="T5"/>
              </a:cxn>
              <a:cxn ang="T13">
                <a:pos x="T6" y="T7"/>
              </a:cxn>
              <a:cxn ang="T14">
                <a:pos x="T8" y="T9"/>
              </a:cxn>
            </a:cxnLst>
            <a:rect l="T15" t="T16" r="T17" b="T18"/>
            <a:pathLst>
              <a:path w="370" h="6142">
                <a:moveTo>
                  <a:pt x="0" y="160"/>
                </a:moveTo>
                <a:lnTo>
                  <a:pt x="370" y="0"/>
                </a:lnTo>
                <a:lnTo>
                  <a:pt x="370" y="6142"/>
                </a:lnTo>
                <a:lnTo>
                  <a:pt x="0" y="5983"/>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latin typeface="Times New Roman" pitchFamily="18" charset="0"/>
            </a:endParaRPr>
          </a:p>
        </p:txBody>
      </p:sp>
      <p:sp>
        <p:nvSpPr>
          <p:cNvPr id="12" name="Rectangle 13"/>
          <p:cNvSpPr>
            <a:spLocks noChangeArrowheads="1"/>
          </p:cNvSpPr>
          <p:nvPr/>
        </p:nvSpPr>
        <p:spPr bwMode="auto">
          <a:xfrm>
            <a:off x="8378347" y="1769819"/>
            <a:ext cx="342336" cy="3906537"/>
          </a:xfrm>
          <a:prstGeom prst="rect">
            <a:avLst/>
          </a:prstGeom>
          <a:solidFill>
            <a:srgbClr val="66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2400">
              <a:latin typeface="Times New Roman" pitchFamily="18" charset="0"/>
            </a:endParaRPr>
          </a:p>
        </p:txBody>
      </p:sp>
      <p:sp>
        <p:nvSpPr>
          <p:cNvPr id="13" name="Freeform 14"/>
          <p:cNvSpPr>
            <a:spLocks/>
          </p:cNvSpPr>
          <p:nvPr/>
        </p:nvSpPr>
        <p:spPr bwMode="auto">
          <a:xfrm>
            <a:off x="8378346" y="1769820"/>
            <a:ext cx="340496" cy="3905266"/>
          </a:xfrm>
          <a:custGeom>
            <a:avLst/>
            <a:gdLst>
              <a:gd name="T0" fmla="*/ 0 w 370"/>
              <a:gd name="T1" fmla="*/ 2147483647 h 6142"/>
              <a:gd name="T2" fmla="*/ 2147483647 w 370"/>
              <a:gd name="T3" fmla="*/ 0 h 6142"/>
              <a:gd name="T4" fmla="*/ 2147483647 w 370"/>
              <a:gd name="T5" fmla="*/ 2147483647 h 6142"/>
              <a:gd name="T6" fmla="*/ 0 w 370"/>
              <a:gd name="T7" fmla="*/ 2147483647 h 6142"/>
              <a:gd name="T8" fmla="*/ 0 w 370"/>
              <a:gd name="T9" fmla="*/ 2147483647 h 6142"/>
              <a:gd name="T10" fmla="*/ 0 60000 65536"/>
              <a:gd name="T11" fmla="*/ 0 60000 65536"/>
              <a:gd name="T12" fmla="*/ 0 60000 65536"/>
              <a:gd name="T13" fmla="*/ 0 60000 65536"/>
              <a:gd name="T14" fmla="*/ 0 60000 65536"/>
              <a:gd name="T15" fmla="*/ 0 w 370"/>
              <a:gd name="T16" fmla="*/ 0 h 6142"/>
              <a:gd name="T17" fmla="*/ 370 w 370"/>
              <a:gd name="T18" fmla="*/ 6142 h 6142"/>
            </a:gdLst>
            <a:ahLst/>
            <a:cxnLst>
              <a:cxn ang="T10">
                <a:pos x="T0" y="T1"/>
              </a:cxn>
              <a:cxn ang="T11">
                <a:pos x="T2" y="T3"/>
              </a:cxn>
              <a:cxn ang="T12">
                <a:pos x="T4" y="T5"/>
              </a:cxn>
              <a:cxn ang="T13">
                <a:pos x="T6" y="T7"/>
              </a:cxn>
              <a:cxn ang="T14">
                <a:pos x="T8" y="T9"/>
              </a:cxn>
            </a:cxnLst>
            <a:rect l="T15" t="T16" r="T17" b="T18"/>
            <a:pathLst>
              <a:path w="370" h="6142">
                <a:moveTo>
                  <a:pt x="0" y="160"/>
                </a:moveTo>
                <a:lnTo>
                  <a:pt x="370" y="0"/>
                </a:lnTo>
                <a:lnTo>
                  <a:pt x="370" y="6142"/>
                </a:lnTo>
                <a:lnTo>
                  <a:pt x="0" y="5983"/>
                </a:lnTo>
                <a:lnTo>
                  <a:pt x="0" y="160"/>
                </a:lnTo>
                <a:close/>
              </a:path>
            </a:pathLst>
          </a:custGeom>
          <a:blipFill dpi="0" rotWithShape="0">
            <a:blip r:embed="rId5" cstate="print"/>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latin typeface="Times New Roman" pitchFamily="18" charset="0"/>
            </a:endParaRPr>
          </a:p>
        </p:txBody>
      </p:sp>
      <p:sp>
        <p:nvSpPr>
          <p:cNvPr id="14" name="Rectangle 15"/>
          <p:cNvSpPr>
            <a:spLocks noChangeArrowheads="1"/>
          </p:cNvSpPr>
          <p:nvPr/>
        </p:nvSpPr>
        <p:spPr bwMode="auto">
          <a:xfrm>
            <a:off x="8378347" y="1769819"/>
            <a:ext cx="342336" cy="3906537"/>
          </a:xfrm>
          <a:prstGeom prst="rect">
            <a:avLst/>
          </a:prstGeom>
          <a:solidFill>
            <a:srgbClr val="66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2400">
              <a:latin typeface="Times New Roman" pitchFamily="18" charset="0"/>
            </a:endParaRPr>
          </a:p>
        </p:txBody>
      </p:sp>
      <p:sp>
        <p:nvSpPr>
          <p:cNvPr id="15" name="Freeform 16"/>
          <p:cNvSpPr>
            <a:spLocks/>
          </p:cNvSpPr>
          <p:nvPr/>
        </p:nvSpPr>
        <p:spPr bwMode="auto">
          <a:xfrm>
            <a:off x="8378346" y="1769820"/>
            <a:ext cx="340496" cy="3905266"/>
          </a:xfrm>
          <a:custGeom>
            <a:avLst/>
            <a:gdLst>
              <a:gd name="T0" fmla="*/ 0 w 370"/>
              <a:gd name="T1" fmla="*/ 2147483647 h 6142"/>
              <a:gd name="T2" fmla="*/ 2147483647 w 370"/>
              <a:gd name="T3" fmla="*/ 0 h 6142"/>
              <a:gd name="T4" fmla="*/ 2147483647 w 370"/>
              <a:gd name="T5" fmla="*/ 2147483647 h 6142"/>
              <a:gd name="T6" fmla="*/ 0 w 370"/>
              <a:gd name="T7" fmla="*/ 2147483647 h 6142"/>
              <a:gd name="T8" fmla="*/ 0 w 370"/>
              <a:gd name="T9" fmla="*/ 2147483647 h 6142"/>
              <a:gd name="T10" fmla="*/ 0 60000 65536"/>
              <a:gd name="T11" fmla="*/ 0 60000 65536"/>
              <a:gd name="T12" fmla="*/ 0 60000 65536"/>
              <a:gd name="T13" fmla="*/ 0 60000 65536"/>
              <a:gd name="T14" fmla="*/ 0 60000 65536"/>
              <a:gd name="T15" fmla="*/ 0 w 370"/>
              <a:gd name="T16" fmla="*/ 0 h 6142"/>
              <a:gd name="T17" fmla="*/ 370 w 370"/>
              <a:gd name="T18" fmla="*/ 6142 h 6142"/>
            </a:gdLst>
            <a:ahLst/>
            <a:cxnLst>
              <a:cxn ang="T10">
                <a:pos x="T0" y="T1"/>
              </a:cxn>
              <a:cxn ang="T11">
                <a:pos x="T2" y="T3"/>
              </a:cxn>
              <a:cxn ang="T12">
                <a:pos x="T4" y="T5"/>
              </a:cxn>
              <a:cxn ang="T13">
                <a:pos x="T6" y="T7"/>
              </a:cxn>
              <a:cxn ang="T14">
                <a:pos x="T8" y="T9"/>
              </a:cxn>
            </a:cxnLst>
            <a:rect l="T15" t="T16" r="T17" b="T18"/>
            <a:pathLst>
              <a:path w="370" h="6142">
                <a:moveTo>
                  <a:pt x="0" y="160"/>
                </a:moveTo>
                <a:lnTo>
                  <a:pt x="370" y="0"/>
                </a:lnTo>
                <a:lnTo>
                  <a:pt x="370" y="6142"/>
                </a:lnTo>
                <a:lnTo>
                  <a:pt x="0" y="5983"/>
                </a:lnTo>
                <a:lnTo>
                  <a:pt x="0" y="16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latin typeface="Times New Roman" pitchFamily="18" charset="0"/>
            </a:endParaRPr>
          </a:p>
        </p:txBody>
      </p:sp>
      <p:grpSp>
        <p:nvGrpSpPr>
          <p:cNvPr id="16" name="Group 17"/>
          <p:cNvGrpSpPr>
            <a:grpSpLocks/>
          </p:cNvGrpSpPr>
          <p:nvPr/>
        </p:nvGrpSpPr>
        <p:grpSpPr bwMode="auto">
          <a:xfrm>
            <a:off x="7267097" y="1893645"/>
            <a:ext cx="2690832" cy="562073"/>
            <a:chOff x="3764" y="920"/>
            <a:chExt cx="1462" cy="442"/>
          </a:xfrm>
        </p:grpSpPr>
        <p:sp>
          <p:nvSpPr>
            <p:cNvPr id="17" name="Freeform 18"/>
            <p:cNvSpPr>
              <a:spLocks/>
            </p:cNvSpPr>
            <p:nvPr/>
          </p:nvSpPr>
          <p:spPr bwMode="auto">
            <a:xfrm>
              <a:off x="3764" y="938"/>
              <a:ext cx="1442" cy="424"/>
            </a:xfrm>
            <a:custGeom>
              <a:avLst/>
              <a:gdLst>
                <a:gd name="T0" fmla="*/ 1 w 2884"/>
                <a:gd name="T1" fmla="*/ 1 h 848"/>
                <a:gd name="T2" fmla="*/ 1 w 2884"/>
                <a:gd name="T3" fmla="*/ 1 h 848"/>
                <a:gd name="T4" fmla="*/ 0 w 2884"/>
                <a:gd name="T5" fmla="*/ 1 h 848"/>
                <a:gd name="T6" fmla="*/ 1 w 2884"/>
                <a:gd name="T7" fmla="*/ 0 h 848"/>
                <a:gd name="T8" fmla="*/ 1 w 2884"/>
                <a:gd name="T9" fmla="*/ 1 h 848"/>
                <a:gd name="T10" fmla="*/ 1 w 2884"/>
                <a:gd name="T11" fmla="*/ 1 h 848"/>
                <a:gd name="T12" fmla="*/ 0 60000 65536"/>
                <a:gd name="T13" fmla="*/ 0 60000 65536"/>
                <a:gd name="T14" fmla="*/ 0 60000 65536"/>
                <a:gd name="T15" fmla="*/ 0 60000 65536"/>
                <a:gd name="T16" fmla="*/ 0 60000 65536"/>
                <a:gd name="T17" fmla="*/ 0 60000 65536"/>
                <a:gd name="T18" fmla="*/ 0 w 2884"/>
                <a:gd name="T19" fmla="*/ 0 h 848"/>
                <a:gd name="T20" fmla="*/ 2884 w 2884"/>
                <a:gd name="T21" fmla="*/ 848 h 848"/>
              </a:gdLst>
              <a:ahLst/>
              <a:cxnLst>
                <a:cxn ang="T12">
                  <a:pos x="T0" y="T1"/>
                </a:cxn>
                <a:cxn ang="T13">
                  <a:pos x="T2" y="T3"/>
                </a:cxn>
                <a:cxn ang="T14">
                  <a:pos x="T4" y="T5"/>
                </a:cxn>
                <a:cxn ang="T15">
                  <a:pos x="T6" y="T7"/>
                </a:cxn>
                <a:cxn ang="T16">
                  <a:pos x="T8" y="T9"/>
                </a:cxn>
                <a:cxn ang="T17">
                  <a:pos x="T10" y="T11"/>
                </a:cxn>
              </a:cxnLst>
              <a:rect l="T18" t="T19" r="T20" b="T21"/>
              <a:pathLst>
                <a:path w="2884" h="848">
                  <a:moveTo>
                    <a:pt x="2820" y="848"/>
                  </a:moveTo>
                  <a:lnTo>
                    <a:pt x="297" y="482"/>
                  </a:lnTo>
                  <a:lnTo>
                    <a:pt x="0" y="176"/>
                  </a:lnTo>
                  <a:lnTo>
                    <a:pt x="361" y="0"/>
                  </a:lnTo>
                  <a:lnTo>
                    <a:pt x="2884" y="366"/>
                  </a:lnTo>
                  <a:lnTo>
                    <a:pt x="2820" y="848"/>
                  </a:lnTo>
                  <a:close/>
                </a:path>
              </a:pathLst>
            </a:custGeom>
            <a:solidFill>
              <a:srgbClr val="B2B2B2"/>
            </a:solidFill>
            <a:ln w="12700">
              <a:solidFill>
                <a:srgbClr val="000000"/>
              </a:solidFill>
              <a:round/>
              <a:headEnd/>
              <a:tailEnd/>
            </a:ln>
          </p:spPr>
          <p:txBody>
            <a:bodyPr/>
            <a:lstStyle/>
            <a:p>
              <a:endParaRPr lang="en-US" sz="2400">
                <a:latin typeface="Times New Roman" pitchFamily="18" charset="0"/>
              </a:endParaRPr>
            </a:p>
          </p:txBody>
        </p:sp>
        <p:sp>
          <p:nvSpPr>
            <p:cNvPr id="18" name="Freeform 19"/>
            <p:cNvSpPr>
              <a:spLocks/>
            </p:cNvSpPr>
            <p:nvPr/>
          </p:nvSpPr>
          <p:spPr bwMode="auto">
            <a:xfrm>
              <a:off x="3784" y="920"/>
              <a:ext cx="1442" cy="424"/>
            </a:xfrm>
            <a:custGeom>
              <a:avLst/>
              <a:gdLst>
                <a:gd name="T0" fmla="*/ 1 w 2884"/>
                <a:gd name="T1" fmla="*/ 1 h 847"/>
                <a:gd name="T2" fmla="*/ 1 w 2884"/>
                <a:gd name="T3" fmla="*/ 1 h 847"/>
                <a:gd name="T4" fmla="*/ 0 w 2884"/>
                <a:gd name="T5" fmla="*/ 1 h 847"/>
                <a:gd name="T6" fmla="*/ 1 w 2884"/>
                <a:gd name="T7" fmla="*/ 0 h 847"/>
                <a:gd name="T8" fmla="*/ 1 w 2884"/>
                <a:gd name="T9" fmla="*/ 1 h 847"/>
                <a:gd name="T10" fmla="*/ 1 w 2884"/>
                <a:gd name="T11" fmla="*/ 1 h 847"/>
                <a:gd name="T12" fmla="*/ 0 60000 65536"/>
                <a:gd name="T13" fmla="*/ 0 60000 65536"/>
                <a:gd name="T14" fmla="*/ 0 60000 65536"/>
                <a:gd name="T15" fmla="*/ 0 60000 65536"/>
                <a:gd name="T16" fmla="*/ 0 60000 65536"/>
                <a:gd name="T17" fmla="*/ 0 60000 65536"/>
                <a:gd name="T18" fmla="*/ 0 w 2884"/>
                <a:gd name="T19" fmla="*/ 0 h 847"/>
                <a:gd name="T20" fmla="*/ 2884 w 2884"/>
                <a:gd name="T21" fmla="*/ 847 h 847"/>
              </a:gdLst>
              <a:ahLst/>
              <a:cxnLst>
                <a:cxn ang="T12">
                  <a:pos x="T0" y="T1"/>
                </a:cxn>
                <a:cxn ang="T13">
                  <a:pos x="T2" y="T3"/>
                </a:cxn>
                <a:cxn ang="T14">
                  <a:pos x="T4" y="T5"/>
                </a:cxn>
                <a:cxn ang="T15">
                  <a:pos x="T6" y="T7"/>
                </a:cxn>
                <a:cxn ang="T16">
                  <a:pos x="T8" y="T9"/>
                </a:cxn>
                <a:cxn ang="T17">
                  <a:pos x="T10" y="T11"/>
                </a:cxn>
              </a:cxnLst>
              <a:rect l="T18" t="T19" r="T20" b="T21"/>
              <a:pathLst>
                <a:path w="2884" h="847">
                  <a:moveTo>
                    <a:pt x="2820" y="847"/>
                  </a:moveTo>
                  <a:lnTo>
                    <a:pt x="297" y="482"/>
                  </a:lnTo>
                  <a:lnTo>
                    <a:pt x="0" y="176"/>
                  </a:lnTo>
                  <a:lnTo>
                    <a:pt x="360" y="0"/>
                  </a:lnTo>
                  <a:lnTo>
                    <a:pt x="2884" y="365"/>
                  </a:lnTo>
                  <a:lnTo>
                    <a:pt x="2820" y="847"/>
                  </a:lnTo>
                  <a:close/>
                </a:path>
              </a:pathLst>
            </a:custGeom>
            <a:solidFill>
              <a:srgbClr val="FFFFFF"/>
            </a:solidFill>
            <a:ln w="12700">
              <a:solidFill>
                <a:srgbClr val="000000"/>
              </a:solidFill>
              <a:round/>
              <a:headEnd/>
              <a:tailEnd/>
            </a:ln>
          </p:spPr>
          <p:txBody>
            <a:bodyPr/>
            <a:lstStyle/>
            <a:p>
              <a:endParaRPr lang="en-US" sz="2400">
                <a:latin typeface="Times New Roman" pitchFamily="18" charset="0"/>
              </a:endParaRPr>
            </a:p>
          </p:txBody>
        </p:sp>
      </p:grpSp>
      <p:grpSp>
        <p:nvGrpSpPr>
          <p:cNvPr id="19" name="Group 20"/>
          <p:cNvGrpSpPr>
            <a:grpSpLocks/>
          </p:cNvGrpSpPr>
          <p:nvPr/>
        </p:nvGrpSpPr>
        <p:grpSpPr bwMode="auto">
          <a:xfrm>
            <a:off x="8024335" y="2240118"/>
            <a:ext cx="2705556" cy="424734"/>
            <a:chOff x="4241" y="1211"/>
            <a:chExt cx="1470" cy="334"/>
          </a:xfrm>
        </p:grpSpPr>
        <p:sp>
          <p:nvSpPr>
            <p:cNvPr id="20" name="Freeform 21"/>
            <p:cNvSpPr>
              <a:spLocks/>
            </p:cNvSpPr>
            <p:nvPr/>
          </p:nvSpPr>
          <p:spPr bwMode="auto">
            <a:xfrm>
              <a:off x="4241" y="1234"/>
              <a:ext cx="1446" cy="311"/>
            </a:xfrm>
            <a:custGeom>
              <a:avLst/>
              <a:gdLst>
                <a:gd name="T0" fmla="*/ 1 w 2891"/>
                <a:gd name="T1" fmla="*/ 1 h 621"/>
                <a:gd name="T2" fmla="*/ 1 w 2891"/>
                <a:gd name="T3" fmla="*/ 1 h 621"/>
                <a:gd name="T4" fmla="*/ 1 w 2891"/>
                <a:gd name="T5" fmla="*/ 1 h 621"/>
                <a:gd name="T6" fmla="*/ 1 w 2891"/>
                <a:gd name="T7" fmla="*/ 0 h 621"/>
                <a:gd name="T8" fmla="*/ 0 w 2891"/>
                <a:gd name="T9" fmla="*/ 1 h 621"/>
                <a:gd name="T10" fmla="*/ 1 w 2891"/>
                <a:gd name="T11" fmla="*/ 1 h 621"/>
                <a:gd name="T12" fmla="*/ 0 60000 65536"/>
                <a:gd name="T13" fmla="*/ 0 60000 65536"/>
                <a:gd name="T14" fmla="*/ 0 60000 65536"/>
                <a:gd name="T15" fmla="*/ 0 60000 65536"/>
                <a:gd name="T16" fmla="*/ 0 60000 65536"/>
                <a:gd name="T17" fmla="*/ 0 60000 65536"/>
                <a:gd name="T18" fmla="*/ 0 w 2891"/>
                <a:gd name="T19" fmla="*/ 0 h 621"/>
                <a:gd name="T20" fmla="*/ 2891 w 2891"/>
                <a:gd name="T21" fmla="*/ 621 h 621"/>
              </a:gdLst>
              <a:ahLst/>
              <a:cxnLst>
                <a:cxn ang="T12">
                  <a:pos x="T0" y="T1"/>
                </a:cxn>
                <a:cxn ang="T13">
                  <a:pos x="T2" y="T3"/>
                </a:cxn>
                <a:cxn ang="T14">
                  <a:pos x="T4" y="T5"/>
                </a:cxn>
                <a:cxn ang="T15">
                  <a:pos x="T6" y="T7"/>
                </a:cxn>
                <a:cxn ang="T16">
                  <a:pos x="T8" y="T9"/>
                </a:cxn>
                <a:cxn ang="T17">
                  <a:pos x="T10" y="T11"/>
                </a:cxn>
              </a:cxnLst>
              <a:rect l="T18" t="T19" r="T20" b="T21"/>
              <a:pathLst>
                <a:path w="2891" h="621">
                  <a:moveTo>
                    <a:pt x="5" y="621"/>
                  </a:moveTo>
                  <a:lnTo>
                    <a:pt x="2557" y="485"/>
                  </a:lnTo>
                  <a:lnTo>
                    <a:pt x="2891" y="209"/>
                  </a:lnTo>
                  <a:lnTo>
                    <a:pt x="2555" y="0"/>
                  </a:lnTo>
                  <a:lnTo>
                    <a:pt x="0" y="136"/>
                  </a:lnTo>
                  <a:lnTo>
                    <a:pt x="5" y="621"/>
                  </a:lnTo>
                  <a:close/>
                </a:path>
              </a:pathLst>
            </a:custGeom>
            <a:solidFill>
              <a:srgbClr val="B2B2B2"/>
            </a:solidFill>
            <a:ln w="12700">
              <a:solidFill>
                <a:srgbClr val="000000"/>
              </a:solidFill>
              <a:round/>
              <a:headEnd/>
              <a:tailEnd/>
            </a:ln>
          </p:spPr>
          <p:txBody>
            <a:bodyPr/>
            <a:lstStyle/>
            <a:p>
              <a:endParaRPr lang="en-US" sz="2400">
                <a:latin typeface="Times New Roman" pitchFamily="18" charset="0"/>
              </a:endParaRPr>
            </a:p>
          </p:txBody>
        </p:sp>
        <p:sp>
          <p:nvSpPr>
            <p:cNvPr id="21" name="Freeform 22"/>
            <p:cNvSpPr>
              <a:spLocks/>
            </p:cNvSpPr>
            <p:nvPr/>
          </p:nvSpPr>
          <p:spPr bwMode="auto">
            <a:xfrm>
              <a:off x="4266" y="1211"/>
              <a:ext cx="1445" cy="310"/>
            </a:xfrm>
            <a:custGeom>
              <a:avLst/>
              <a:gdLst>
                <a:gd name="T0" fmla="*/ 1 w 2889"/>
                <a:gd name="T1" fmla="*/ 0 h 622"/>
                <a:gd name="T2" fmla="*/ 1 w 2889"/>
                <a:gd name="T3" fmla="*/ 0 h 622"/>
                <a:gd name="T4" fmla="*/ 1 w 2889"/>
                <a:gd name="T5" fmla="*/ 0 h 622"/>
                <a:gd name="T6" fmla="*/ 1 w 2889"/>
                <a:gd name="T7" fmla="*/ 0 h 622"/>
                <a:gd name="T8" fmla="*/ 0 w 2889"/>
                <a:gd name="T9" fmla="*/ 0 h 622"/>
                <a:gd name="T10" fmla="*/ 1 w 2889"/>
                <a:gd name="T11" fmla="*/ 0 h 622"/>
                <a:gd name="T12" fmla="*/ 0 60000 65536"/>
                <a:gd name="T13" fmla="*/ 0 60000 65536"/>
                <a:gd name="T14" fmla="*/ 0 60000 65536"/>
                <a:gd name="T15" fmla="*/ 0 60000 65536"/>
                <a:gd name="T16" fmla="*/ 0 60000 65536"/>
                <a:gd name="T17" fmla="*/ 0 60000 65536"/>
                <a:gd name="T18" fmla="*/ 0 w 2889"/>
                <a:gd name="T19" fmla="*/ 0 h 622"/>
                <a:gd name="T20" fmla="*/ 2889 w 2889"/>
                <a:gd name="T21" fmla="*/ 622 h 622"/>
              </a:gdLst>
              <a:ahLst/>
              <a:cxnLst>
                <a:cxn ang="T12">
                  <a:pos x="T0" y="T1"/>
                </a:cxn>
                <a:cxn ang="T13">
                  <a:pos x="T2" y="T3"/>
                </a:cxn>
                <a:cxn ang="T14">
                  <a:pos x="T4" y="T5"/>
                </a:cxn>
                <a:cxn ang="T15">
                  <a:pos x="T6" y="T7"/>
                </a:cxn>
                <a:cxn ang="T16">
                  <a:pos x="T8" y="T9"/>
                </a:cxn>
                <a:cxn ang="T17">
                  <a:pos x="T10" y="T11"/>
                </a:cxn>
              </a:cxnLst>
              <a:rect l="T18" t="T19" r="T20" b="T21"/>
              <a:pathLst>
                <a:path w="2889" h="622">
                  <a:moveTo>
                    <a:pt x="5" y="622"/>
                  </a:moveTo>
                  <a:lnTo>
                    <a:pt x="2558" y="486"/>
                  </a:lnTo>
                  <a:lnTo>
                    <a:pt x="2889" y="208"/>
                  </a:lnTo>
                  <a:lnTo>
                    <a:pt x="2554" y="0"/>
                  </a:lnTo>
                  <a:lnTo>
                    <a:pt x="0" y="137"/>
                  </a:lnTo>
                  <a:lnTo>
                    <a:pt x="5" y="622"/>
                  </a:lnTo>
                  <a:close/>
                </a:path>
              </a:pathLst>
            </a:custGeom>
            <a:solidFill>
              <a:srgbClr val="DDDDDD"/>
            </a:solidFill>
            <a:ln w="12700">
              <a:solidFill>
                <a:srgbClr val="000000"/>
              </a:solidFill>
              <a:round/>
              <a:headEnd/>
              <a:tailEnd/>
            </a:ln>
          </p:spPr>
          <p:txBody>
            <a:bodyPr/>
            <a:lstStyle/>
            <a:p>
              <a:endParaRPr lang="en-US" sz="2400">
                <a:latin typeface="Times New Roman" pitchFamily="18" charset="0"/>
              </a:endParaRPr>
            </a:p>
          </p:txBody>
        </p:sp>
      </p:grpSp>
      <p:grpSp>
        <p:nvGrpSpPr>
          <p:cNvPr id="22" name="Group 23"/>
          <p:cNvGrpSpPr>
            <a:grpSpLocks/>
          </p:cNvGrpSpPr>
          <p:nvPr/>
        </p:nvGrpSpPr>
        <p:grpSpPr bwMode="auto">
          <a:xfrm>
            <a:off x="7692545" y="2969970"/>
            <a:ext cx="3180409" cy="610396"/>
            <a:chOff x="4149" y="1888"/>
            <a:chExt cx="1472" cy="385"/>
          </a:xfrm>
        </p:grpSpPr>
        <p:sp>
          <p:nvSpPr>
            <p:cNvPr id="23" name="Freeform 24"/>
            <p:cNvSpPr>
              <a:spLocks/>
            </p:cNvSpPr>
            <p:nvPr/>
          </p:nvSpPr>
          <p:spPr bwMode="auto">
            <a:xfrm>
              <a:off x="4149" y="1905"/>
              <a:ext cx="1444" cy="368"/>
            </a:xfrm>
            <a:custGeom>
              <a:avLst/>
              <a:gdLst>
                <a:gd name="T0" fmla="*/ 0 w 2889"/>
                <a:gd name="T1" fmla="*/ 0 h 734"/>
                <a:gd name="T2" fmla="*/ 0 w 2889"/>
                <a:gd name="T3" fmla="*/ 1 h 734"/>
                <a:gd name="T4" fmla="*/ 0 w 2889"/>
                <a:gd name="T5" fmla="*/ 1 h 734"/>
                <a:gd name="T6" fmla="*/ 0 w 2889"/>
                <a:gd name="T7" fmla="*/ 1 h 734"/>
                <a:gd name="T8" fmla="*/ 0 w 2889"/>
                <a:gd name="T9" fmla="*/ 1 h 734"/>
                <a:gd name="T10" fmla="*/ 0 w 2889"/>
                <a:gd name="T11" fmla="*/ 0 h 734"/>
                <a:gd name="T12" fmla="*/ 0 60000 65536"/>
                <a:gd name="T13" fmla="*/ 0 60000 65536"/>
                <a:gd name="T14" fmla="*/ 0 60000 65536"/>
                <a:gd name="T15" fmla="*/ 0 60000 65536"/>
                <a:gd name="T16" fmla="*/ 0 60000 65536"/>
                <a:gd name="T17" fmla="*/ 0 60000 65536"/>
                <a:gd name="T18" fmla="*/ 0 w 2889"/>
                <a:gd name="T19" fmla="*/ 0 h 734"/>
                <a:gd name="T20" fmla="*/ 2889 w 2889"/>
                <a:gd name="T21" fmla="*/ 734 h 734"/>
              </a:gdLst>
              <a:ahLst/>
              <a:cxnLst>
                <a:cxn ang="T12">
                  <a:pos x="T0" y="T1"/>
                </a:cxn>
                <a:cxn ang="T13">
                  <a:pos x="T2" y="T3"/>
                </a:cxn>
                <a:cxn ang="T14">
                  <a:pos x="T4" y="T5"/>
                </a:cxn>
                <a:cxn ang="T15">
                  <a:pos x="T6" y="T7"/>
                </a:cxn>
                <a:cxn ang="T16">
                  <a:pos x="T8" y="T9"/>
                </a:cxn>
                <a:cxn ang="T17">
                  <a:pos x="T10" y="T11"/>
                </a:cxn>
              </a:cxnLst>
              <a:rect l="T18" t="T19" r="T20" b="T21"/>
              <a:pathLst>
                <a:path w="2889" h="734">
                  <a:moveTo>
                    <a:pt x="30" y="0"/>
                  </a:moveTo>
                  <a:lnTo>
                    <a:pt x="2575" y="249"/>
                  </a:lnTo>
                  <a:lnTo>
                    <a:pt x="2889" y="543"/>
                  </a:lnTo>
                  <a:lnTo>
                    <a:pt x="2540" y="734"/>
                  </a:lnTo>
                  <a:lnTo>
                    <a:pt x="0" y="482"/>
                  </a:lnTo>
                  <a:lnTo>
                    <a:pt x="30" y="0"/>
                  </a:lnTo>
                  <a:close/>
                </a:path>
              </a:pathLst>
            </a:custGeom>
            <a:solidFill>
              <a:srgbClr val="B2B2B2"/>
            </a:solidFill>
            <a:ln w="12700">
              <a:solidFill>
                <a:srgbClr val="000000"/>
              </a:solidFill>
              <a:round/>
              <a:headEnd/>
              <a:tailEnd/>
            </a:ln>
          </p:spPr>
          <p:txBody>
            <a:bodyPr/>
            <a:lstStyle/>
            <a:p>
              <a:endParaRPr lang="en-US" sz="2400">
                <a:latin typeface="Times New Roman" pitchFamily="18" charset="0"/>
              </a:endParaRPr>
            </a:p>
          </p:txBody>
        </p:sp>
        <p:sp>
          <p:nvSpPr>
            <p:cNvPr id="24" name="Freeform 25"/>
            <p:cNvSpPr>
              <a:spLocks/>
            </p:cNvSpPr>
            <p:nvPr/>
          </p:nvSpPr>
          <p:spPr bwMode="auto">
            <a:xfrm>
              <a:off x="4176" y="1888"/>
              <a:ext cx="1445" cy="368"/>
            </a:xfrm>
            <a:custGeom>
              <a:avLst/>
              <a:gdLst>
                <a:gd name="T0" fmla="*/ 0 w 2891"/>
                <a:gd name="T1" fmla="*/ 0 h 736"/>
                <a:gd name="T2" fmla="*/ 0 w 2891"/>
                <a:gd name="T3" fmla="*/ 1 h 736"/>
                <a:gd name="T4" fmla="*/ 0 w 2891"/>
                <a:gd name="T5" fmla="*/ 1 h 736"/>
                <a:gd name="T6" fmla="*/ 0 w 2891"/>
                <a:gd name="T7" fmla="*/ 1 h 736"/>
                <a:gd name="T8" fmla="*/ 0 w 2891"/>
                <a:gd name="T9" fmla="*/ 1 h 736"/>
                <a:gd name="T10" fmla="*/ 0 w 2891"/>
                <a:gd name="T11" fmla="*/ 0 h 736"/>
                <a:gd name="T12" fmla="*/ 0 60000 65536"/>
                <a:gd name="T13" fmla="*/ 0 60000 65536"/>
                <a:gd name="T14" fmla="*/ 0 60000 65536"/>
                <a:gd name="T15" fmla="*/ 0 60000 65536"/>
                <a:gd name="T16" fmla="*/ 0 60000 65536"/>
                <a:gd name="T17" fmla="*/ 0 60000 65536"/>
                <a:gd name="T18" fmla="*/ 0 w 2891"/>
                <a:gd name="T19" fmla="*/ 0 h 736"/>
                <a:gd name="T20" fmla="*/ 2891 w 2891"/>
                <a:gd name="T21" fmla="*/ 736 h 736"/>
              </a:gdLst>
              <a:ahLst/>
              <a:cxnLst>
                <a:cxn ang="T12">
                  <a:pos x="T0" y="T1"/>
                </a:cxn>
                <a:cxn ang="T13">
                  <a:pos x="T2" y="T3"/>
                </a:cxn>
                <a:cxn ang="T14">
                  <a:pos x="T4" y="T5"/>
                </a:cxn>
                <a:cxn ang="T15">
                  <a:pos x="T6" y="T7"/>
                </a:cxn>
                <a:cxn ang="T16">
                  <a:pos x="T8" y="T9"/>
                </a:cxn>
                <a:cxn ang="T17">
                  <a:pos x="T10" y="T11"/>
                </a:cxn>
              </a:cxnLst>
              <a:rect l="T18" t="T19" r="T20" b="T21"/>
              <a:pathLst>
                <a:path w="2891" h="736">
                  <a:moveTo>
                    <a:pt x="34" y="0"/>
                  </a:moveTo>
                  <a:lnTo>
                    <a:pt x="2575" y="251"/>
                  </a:lnTo>
                  <a:lnTo>
                    <a:pt x="2891" y="543"/>
                  </a:lnTo>
                  <a:lnTo>
                    <a:pt x="2540" y="736"/>
                  </a:lnTo>
                  <a:lnTo>
                    <a:pt x="0" y="485"/>
                  </a:lnTo>
                  <a:lnTo>
                    <a:pt x="34" y="0"/>
                  </a:lnTo>
                  <a:close/>
                </a:path>
              </a:pathLst>
            </a:custGeom>
            <a:solidFill>
              <a:srgbClr val="F8F8F8"/>
            </a:solidFill>
            <a:ln w="12700">
              <a:solidFill>
                <a:srgbClr val="000000"/>
              </a:solidFill>
              <a:round/>
              <a:headEnd/>
              <a:tailEnd/>
            </a:ln>
          </p:spPr>
          <p:txBody>
            <a:bodyPr/>
            <a:lstStyle/>
            <a:p>
              <a:endParaRPr lang="en-US" sz="2400">
                <a:latin typeface="Times New Roman" pitchFamily="18" charset="0"/>
              </a:endParaRPr>
            </a:p>
          </p:txBody>
        </p:sp>
      </p:grpSp>
      <p:sp>
        <p:nvSpPr>
          <p:cNvPr id="25" name="Text Box 26"/>
          <p:cNvSpPr txBox="1">
            <a:spLocks noChangeArrowheads="1"/>
          </p:cNvSpPr>
          <p:nvPr/>
        </p:nvSpPr>
        <p:spPr bwMode="auto">
          <a:xfrm rot="244464">
            <a:off x="7759154" y="3039275"/>
            <a:ext cx="30994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spcBef>
                <a:spcPct val="50000"/>
              </a:spcBef>
            </a:pPr>
            <a:r>
              <a:rPr lang="en-US" sz="2400" b="1" dirty="0">
                <a:latin typeface="Times New Roman" pitchFamily="18" charset="0"/>
              </a:rPr>
              <a:t>Weight loss clinics</a:t>
            </a:r>
            <a:endParaRPr lang="en-US" sz="2400" dirty="0">
              <a:latin typeface="Times New Roman" pitchFamily="18" charset="0"/>
            </a:endParaRPr>
          </a:p>
        </p:txBody>
      </p:sp>
      <p:sp>
        <p:nvSpPr>
          <p:cNvPr id="26" name="Text Box 27"/>
          <p:cNvSpPr txBox="1">
            <a:spLocks noChangeArrowheads="1"/>
          </p:cNvSpPr>
          <p:nvPr/>
        </p:nvSpPr>
        <p:spPr bwMode="auto">
          <a:xfrm rot="212611">
            <a:off x="7598056" y="1838918"/>
            <a:ext cx="12717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lgn="ctr"/>
            <a:r>
              <a:rPr lang="en-US" sz="2800" b="1" dirty="0">
                <a:latin typeface="Times New Roman" pitchFamily="18" charset="0"/>
              </a:rPr>
              <a:t>Gym</a:t>
            </a:r>
          </a:p>
        </p:txBody>
      </p:sp>
      <p:sp>
        <p:nvSpPr>
          <p:cNvPr id="27" name="Text Box 28"/>
          <p:cNvSpPr txBox="1">
            <a:spLocks noChangeArrowheads="1"/>
          </p:cNvSpPr>
          <p:nvPr/>
        </p:nvSpPr>
        <p:spPr bwMode="auto">
          <a:xfrm rot="-721187">
            <a:off x="7607834" y="3540745"/>
            <a:ext cx="9681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lgn="ctr"/>
            <a:r>
              <a:rPr lang="en-US" sz="2400" b="1" dirty="0">
                <a:latin typeface="Times New Roman" pitchFamily="18" charset="0"/>
              </a:rPr>
              <a:t>Yoga</a:t>
            </a:r>
            <a:endParaRPr lang="en-US" sz="2400" dirty="0">
              <a:latin typeface="Times New Roman" pitchFamily="18" charset="0"/>
            </a:endParaRPr>
          </a:p>
        </p:txBody>
      </p:sp>
      <p:sp>
        <p:nvSpPr>
          <p:cNvPr id="28" name="Text Box 29"/>
          <p:cNvSpPr txBox="1">
            <a:spLocks noChangeArrowheads="1"/>
          </p:cNvSpPr>
          <p:nvPr/>
        </p:nvSpPr>
        <p:spPr bwMode="auto">
          <a:xfrm rot="611927">
            <a:off x="7438249" y="2492786"/>
            <a:ext cx="1147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lgn="ctr"/>
            <a:r>
              <a:rPr lang="en-US" sz="2400" b="1" dirty="0">
                <a:latin typeface="Times New Roman" pitchFamily="18" charset="0"/>
              </a:rPr>
              <a:t>Drugs</a:t>
            </a:r>
          </a:p>
        </p:txBody>
      </p:sp>
      <p:sp>
        <p:nvSpPr>
          <p:cNvPr id="29" name="Text Box 30"/>
          <p:cNvSpPr txBox="1">
            <a:spLocks noChangeArrowheads="1"/>
          </p:cNvSpPr>
          <p:nvPr/>
        </p:nvSpPr>
        <p:spPr bwMode="auto">
          <a:xfrm rot="-112072">
            <a:off x="8475006" y="2140456"/>
            <a:ext cx="16469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lgn="ctr"/>
            <a:r>
              <a:rPr lang="en-US" sz="2800" b="1" dirty="0">
                <a:latin typeface="Times New Roman" pitchFamily="18" charset="0"/>
              </a:rPr>
              <a:t>Surgery</a:t>
            </a:r>
          </a:p>
        </p:txBody>
      </p:sp>
      <p:sp>
        <p:nvSpPr>
          <p:cNvPr id="30" name="Rectangle 34"/>
          <p:cNvSpPr>
            <a:spLocks noChangeArrowheads="1"/>
          </p:cNvSpPr>
          <p:nvPr/>
        </p:nvSpPr>
        <p:spPr bwMode="auto">
          <a:xfrm>
            <a:off x="1611054" y="129721"/>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600" b="1" dirty="0">
                <a:solidFill>
                  <a:srgbClr val="002060"/>
                </a:solidFill>
                <a:latin typeface="Aharoni" pitchFamily="2" charset="-79"/>
                <a:cs typeface="Aharoni" pitchFamily="2" charset="-79"/>
              </a:rPr>
              <a:t>Quest for Wellness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1590" y="775692"/>
            <a:ext cx="11164659" cy="1569660"/>
          </a:xfrm>
          <a:prstGeom prst="rect">
            <a:avLst/>
          </a:prstGeom>
        </p:spPr>
        <p:txBody>
          <a:bodyPr wrap="none">
            <a:spAutoFit/>
          </a:bodyPr>
          <a:lstStyle/>
          <a:p>
            <a:pPr algn="ctr"/>
            <a:r>
              <a:rPr lang="en-GB" sz="4000" b="1" dirty="0" smtClean="0">
                <a:ln>
                  <a:solidFill>
                    <a:schemeClr val="tx1">
                      <a:lumMod val="95000"/>
                      <a:lumOff val="5000"/>
                    </a:schemeClr>
                  </a:solidFill>
                </a:ln>
                <a:solidFill>
                  <a:srgbClr val="FF0000"/>
                </a:solidFill>
              </a:rPr>
              <a:t>APPROACH TOWARDS HEALTH</a:t>
            </a:r>
          </a:p>
          <a:p>
            <a:pPr algn="ctr"/>
            <a:r>
              <a:rPr lang="en-GB" sz="2800" i="1" dirty="0" smtClean="0">
                <a:ln>
                  <a:solidFill>
                    <a:schemeClr val="tx1">
                      <a:lumMod val="95000"/>
                      <a:lumOff val="5000"/>
                    </a:schemeClr>
                  </a:solidFill>
                </a:ln>
                <a:solidFill>
                  <a:schemeClr val="accent5">
                    <a:lumMod val="50000"/>
                  </a:schemeClr>
                </a:solidFill>
              </a:rPr>
              <a:t>Careful approach for a vehicle you can always buy, but a Careless approach </a:t>
            </a:r>
          </a:p>
          <a:p>
            <a:pPr algn="ctr"/>
            <a:r>
              <a:rPr lang="en-GB" sz="2800" i="1" dirty="0" smtClean="0">
                <a:ln>
                  <a:solidFill>
                    <a:schemeClr val="tx1">
                      <a:lumMod val="95000"/>
                      <a:lumOff val="5000"/>
                    </a:schemeClr>
                  </a:solidFill>
                </a:ln>
                <a:solidFill>
                  <a:schemeClr val="accent5">
                    <a:lumMod val="50000"/>
                  </a:schemeClr>
                </a:solidFill>
              </a:rPr>
              <a:t>for the Health you can never buy</a:t>
            </a:r>
          </a:p>
        </p:txBody>
      </p:sp>
      <p:sp>
        <p:nvSpPr>
          <p:cNvPr id="4" name="Rectangle 3"/>
          <p:cNvSpPr/>
          <p:nvPr/>
        </p:nvSpPr>
        <p:spPr>
          <a:xfrm>
            <a:off x="1641558" y="3358907"/>
            <a:ext cx="8456792" cy="120032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IN" sz="3600" b="1" i="1" dirty="0" smtClean="0">
                <a:latin typeface="Times" pitchFamily="18" charset="0"/>
              </a:rPr>
              <a:t>“Take care of your </a:t>
            </a:r>
            <a:r>
              <a:rPr lang="en-IN" sz="3600" b="1" i="1" dirty="0" smtClean="0">
                <a:solidFill>
                  <a:srgbClr val="C00000"/>
                </a:solidFill>
                <a:latin typeface="Times" pitchFamily="18" charset="0"/>
              </a:rPr>
              <a:t>body</a:t>
            </a:r>
            <a:r>
              <a:rPr lang="en-IN" sz="3600" b="1" i="1" dirty="0" smtClean="0">
                <a:latin typeface="Times" pitchFamily="18" charset="0"/>
              </a:rPr>
              <a:t>, It’s the </a:t>
            </a:r>
            <a:r>
              <a:rPr lang="en-IN" sz="3600" b="1" i="1" dirty="0" smtClean="0">
                <a:solidFill>
                  <a:srgbClr val="C00000"/>
                </a:solidFill>
                <a:latin typeface="Times" pitchFamily="18" charset="0"/>
              </a:rPr>
              <a:t>only</a:t>
            </a:r>
            <a:r>
              <a:rPr lang="en-IN" sz="3600" b="1" i="1" dirty="0" smtClean="0">
                <a:latin typeface="Times" pitchFamily="18" charset="0"/>
              </a:rPr>
              <a:t> place</a:t>
            </a:r>
          </a:p>
          <a:p>
            <a:pPr algn="ctr"/>
            <a:r>
              <a:rPr lang="en-IN" sz="3600" b="1" i="1" dirty="0" smtClean="0">
                <a:latin typeface="Times" pitchFamily="18" charset="0"/>
              </a:rPr>
              <a:t>You have to Live” -</a:t>
            </a:r>
            <a:r>
              <a:rPr lang="en-IN" sz="3600" i="1" dirty="0" smtClean="0">
                <a:latin typeface="Times" pitchFamily="18" charset="0"/>
              </a:rPr>
              <a:t> </a:t>
            </a:r>
            <a:r>
              <a:rPr lang="en-IN" sz="2400" b="1" i="1" dirty="0" smtClean="0">
                <a:solidFill>
                  <a:schemeClr val="tx1"/>
                </a:solidFill>
                <a:latin typeface="Times" pitchFamily="18" charset="0"/>
              </a:rPr>
              <a:t>Jim Rohn</a:t>
            </a:r>
            <a:endParaRPr lang="en-IN" sz="2400" b="1" i="1" dirty="0">
              <a:solidFill>
                <a:schemeClr val="tx1"/>
              </a:solidFill>
              <a:latin typeface="Times" pitchFamily="18" charset="0"/>
            </a:endParaRPr>
          </a:p>
        </p:txBody>
      </p:sp>
    </p:spTree>
    <p:extLst>
      <p:ext uri="{BB962C8B-B14F-4D97-AF65-F5344CB8AC3E}">
        <p14:creationId xmlns:p14="http://schemas.microsoft.com/office/powerpoint/2010/main" val="7968213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media2.intoday.in/wonderwoman/images/stories/Decemcer2011/healthy-family_07301311445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0524" y="882719"/>
            <a:ext cx="3862026" cy="29707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48433" y="0"/>
            <a:ext cx="7939463" cy="646331"/>
          </a:xfrm>
          <a:prstGeom prst="rect">
            <a:avLst/>
          </a:prstGeom>
        </p:spPr>
        <p:txBody>
          <a:bodyPr wrap="square">
            <a:spAutoFit/>
          </a:bodyPr>
          <a:lstStyle/>
          <a:p>
            <a:pPr algn="ctr"/>
            <a:r>
              <a:rPr lang="en-GB" sz="3600" b="1" dirty="0" smtClean="0">
                <a:ln>
                  <a:solidFill>
                    <a:schemeClr val="tx1">
                      <a:lumMod val="95000"/>
                      <a:lumOff val="5000"/>
                    </a:schemeClr>
                  </a:solidFill>
                </a:ln>
                <a:solidFill>
                  <a:srgbClr val="FF0000"/>
                </a:solidFill>
              </a:rPr>
              <a:t>How to bring back the optimal health ?</a:t>
            </a:r>
            <a:endParaRPr lang="en-GB" sz="3200" b="1" dirty="0">
              <a:ln>
                <a:solidFill>
                  <a:schemeClr val="tx1">
                    <a:lumMod val="95000"/>
                    <a:lumOff val="5000"/>
                  </a:schemeClr>
                </a:solidFill>
              </a:ln>
              <a:solidFill>
                <a:srgbClr val="FF0000"/>
              </a:solidFill>
            </a:endParaRPr>
          </a:p>
        </p:txBody>
      </p:sp>
      <p:sp>
        <p:nvSpPr>
          <p:cNvPr id="3" name="Rectangle 2"/>
          <p:cNvSpPr/>
          <p:nvPr/>
        </p:nvSpPr>
        <p:spPr>
          <a:xfrm>
            <a:off x="804749" y="4346020"/>
            <a:ext cx="2148986" cy="1200329"/>
          </a:xfrm>
          <a:prstGeom prst="rect">
            <a:avLst/>
          </a:prstGeom>
        </p:spPr>
        <p:txBody>
          <a:bodyPr wrap="none">
            <a:spAutoFit/>
          </a:bodyPr>
          <a:lstStyle/>
          <a:p>
            <a:pPr algn="ctr"/>
            <a:r>
              <a:rPr lang="en-GB" sz="2400" b="1" dirty="0" smtClean="0">
                <a:ln>
                  <a:solidFill>
                    <a:schemeClr val="tx1">
                      <a:lumMod val="95000"/>
                      <a:lumOff val="5000"/>
                    </a:schemeClr>
                  </a:solidFill>
                </a:ln>
              </a:rPr>
              <a:t>Remove Toxins </a:t>
            </a:r>
          </a:p>
          <a:p>
            <a:pPr algn="ctr"/>
            <a:r>
              <a:rPr lang="en-GB" sz="2400" b="1" dirty="0" smtClean="0">
                <a:ln>
                  <a:solidFill>
                    <a:schemeClr val="tx1">
                      <a:lumMod val="95000"/>
                      <a:lumOff val="5000"/>
                    </a:schemeClr>
                  </a:solidFill>
                </a:ln>
              </a:rPr>
              <a:t>by </a:t>
            </a:r>
          </a:p>
          <a:p>
            <a:pPr algn="ctr"/>
            <a:r>
              <a:rPr lang="en-GB" sz="2400" b="1" dirty="0" smtClean="0">
                <a:ln>
                  <a:solidFill>
                    <a:schemeClr val="tx1">
                      <a:lumMod val="95000"/>
                      <a:lumOff val="5000"/>
                    </a:schemeClr>
                  </a:solidFill>
                </a:ln>
                <a:solidFill>
                  <a:srgbClr val="FF0000"/>
                </a:solidFill>
              </a:rPr>
              <a:t>Detoxification</a:t>
            </a:r>
          </a:p>
        </p:txBody>
      </p:sp>
      <p:sp>
        <p:nvSpPr>
          <p:cNvPr id="4" name="Rectangle 3"/>
          <p:cNvSpPr/>
          <p:nvPr/>
        </p:nvSpPr>
        <p:spPr>
          <a:xfrm>
            <a:off x="8988315" y="4407598"/>
            <a:ext cx="3153812" cy="1200329"/>
          </a:xfrm>
          <a:prstGeom prst="rect">
            <a:avLst/>
          </a:prstGeom>
        </p:spPr>
        <p:txBody>
          <a:bodyPr wrap="none">
            <a:spAutoFit/>
          </a:bodyPr>
          <a:lstStyle/>
          <a:p>
            <a:pPr algn="ctr"/>
            <a:r>
              <a:rPr lang="en-GB" sz="2400" b="1" dirty="0" smtClean="0">
                <a:ln>
                  <a:solidFill>
                    <a:schemeClr val="tx1">
                      <a:lumMod val="95000"/>
                      <a:lumOff val="5000"/>
                    </a:schemeClr>
                  </a:solidFill>
                </a:ln>
              </a:rPr>
              <a:t>Fulfil</a:t>
            </a:r>
            <a:r>
              <a:rPr lang="en-GB" sz="2400" b="1" dirty="0" smtClean="0">
                <a:ln>
                  <a:solidFill>
                    <a:schemeClr val="tx1">
                      <a:lumMod val="95000"/>
                      <a:lumOff val="5000"/>
                    </a:schemeClr>
                  </a:solidFill>
                </a:ln>
                <a:solidFill>
                  <a:srgbClr val="FF0000"/>
                </a:solidFill>
              </a:rPr>
              <a:t> the Nutritional</a:t>
            </a:r>
          </a:p>
          <a:p>
            <a:pPr algn="ctr"/>
            <a:r>
              <a:rPr lang="en-GB" sz="2400" b="1" dirty="0" smtClean="0">
                <a:ln>
                  <a:solidFill>
                    <a:schemeClr val="tx1">
                      <a:lumMod val="95000"/>
                      <a:lumOff val="5000"/>
                    </a:schemeClr>
                  </a:solidFill>
                </a:ln>
                <a:solidFill>
                  <a:srgbClr val="FF0000"/>
                </a:solidFill>
              </a:rPr>
              <a:t>Deficiency with Dietary</a:t>
            </a:r>
          </a:p>
          <a:p>
            <a:pPr algn="ctr"/>
            <a:r>
              <a:rPr lang="en-GB" sz="2400" b="1" dirty="0" smtClean="0">
                <a:ln>
                  <a:solidFill>
                    <a:schemeClr val="tx1">
                      <a:lumMod val="95000"/>
                      <a:lumOff val="5000"/>
                    </a:schemeClr>
                  </a:solidFill>
                </a:ln>
                <a:solidFill>
                  <a:srgbClr val="FF0000"/>
                </a:solidFill>
              </a:rPr>
              <a:t>Supplements</a:t>
            </a:r>
            <a:endParaRPr lang="en-GB" sz="2400" b="1" dirty="0">
              <a:ln>
                <a:solidFill>
                  <a:schemeClr val="tx1">
                    <a:lumMod val="95000"/>
                    <a:lumOff val="5000"/>
                  </a:schemeClr>
                </a:solidFill>
              </a:ln>
              <a:solidFill>
                <a:srgbClr val="FF0000"/>
              </a:solidFill>
            </a:endParaRPr>
          </a:p>
        </p:txBody>
      </p:sp>
      <p:cxnSp>
        <p:nvCxnSpPr>
          <p:cNvPr id="5" name="Straight Arrow Connector 4"/>
          <p:cNvCxnSpPr/>
          <p:nvPr/>
        </p:nvCxnSpPr>
        <p:spPr>
          <a:xfrm>
            <a:off x="3067666" y="4999665"/>
            <a:ext cx="5825613" cy="0"/>
          </a:xfrm>
          <a:prstGeom prst="straightConnector1">
            <a:avLst/>
          </a:prstGeom>
          <a:ln w="57150">
            <a:solidFill>
              <a:schemeClr val="tx1">
                <a:lumMod val="95000"/>
                <a:lumOff val="5000"/>
              </a:schemeClr>
            </a:solidFill>
            <a:headEnd type="arrow"/>
            <a:tailEnd type="arrow"/>
          </a:ln>
        </p:spPr>
        <p:style>
          <a:lnRef idx="1">
            <a:schemeClr val="dk1"/>
          </a:lnRef>
          <a:fillRef idx="0">
            <a:schemeClr val="dk1"/>
          </a:fillRef>
          <a:effectRef idx="0">
            <a:schemeClr val="dk1"/>
          </a:effectRef>
          <a:fontRef idx="minor">
            <a:schemeClr val="tx1"/>
          </a:fontRef>
        </p:style>
      </p:cxnSp>
      <p:sp>
        <p:nvSpPr>
          <p:cNvPr id="6" name="Freeform 5"/>
          <p:cNvSpPr/>
          <p:nvPr/>
        </p:nvSpPr>
        <p:spPr>
          <a:xfrm>
            <a:off x="3371060" y="3598579"/>
            <a:ext cx="5242010" cy="2920181"/>
          </a:xfrm>
          <a:custGeom>
            <a:avLst/>
            <a:gdLst>
              <a:gd name="connsiteX0" fmla="*/ 0 w 6681020"/>
              <a:gd name="connsiteY0" fmla="*/ 1986206 h 4225215"/>
              <a:gd name="connsiteX1" fmla="*/ 1769807 w 6681020"/>
              <a:gd name="connsiteY1" fmla="*/ 68916 h 4225215"/>
              <a:gd name="connsiteX2" fmla="*/ 4822723 w 6681020"/>
              <a:gd name="connsiteY2" fmla="*/ 4168967 h 4225215"/>
              <a:gd name="connsiteX3" fmla="*/ 6681020 w 6681020"/>
              <a:gd name="connsiteY3" fmla="*/ 2074696 h 4225215"/>
            </a:gdLst>
            <a:ahLst/>
            <a:cxnLst>
              <a:cxn ang="0">
                <a:pos x="connsiteX0" y="connsiteY0"/>
              </a:cxn>
              <a:cxn ang="0">
                <a:pos x="connsiteX1" y="connsiteY1"/>
              </a:cxn>
              <a:cxn ang="0">
                <a:pos x="connsiteX2" y="connsiteY2"/>
              </a:cxn>
              <a:cxn ang="0">
                <a:pos x="connsiteX3" y="connsiteY3"/>
              </a:cxn>
            </a:cxnLst>
            <a:rect l="l" t="t" r="r" b="b"/>
            <a:pathLst>
              <a:path w="6681020" h="4225215">
                <a:moveTo>
                  <a:pt x="0" y="1986206"/>
                </a:moveTo>
                <a:cubicBezTo>
                  <a:pt x="483010" y="845664"/>
                  <a:pt x="966020" y="-294878"/>
                  <a:pt x="1769807" y="68916"/>
                </a:cubicBezTo>
                <a:cubicBezTo>
                  <a:pt x="2573594" y="432710"/>
                  <a:pt x="4004188" y="3834670"/>
                  <a:pt x="4822723" y="4168967"/>
                </a:cubicBezTo>
                <a:cubicBezTo>
                  <a:pt x="5641258" y="4503264"/>
                  <a:pt x="6161139" y="3288980"/>
                  <a:pt x="6681020" y="2074696"/>
                </a:cubicBezTo>
              </a:path>
            </a:pathLst>
          </a:cu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266107" y="4398656"/>
            <a:ext cx="7565430" cy="646331"/>
          </a:xfrm>
          <a:prstGeom prst="rect">
            <a:avLst/>
          </a:prstGeom>
        </p:spPr>
        <p:txBody>
          <a:bodyPr wrap="square">
            <a:spAutoFit/>
          </a:bodyPr>
          <a:lstStyle/>
          <a:p>
            <a:pPr algn="ctr"/>
            <a:r>
              <a:rPr lang="en-GB" sz="3600" b="1" dirty="0" smtClean="0">
                <a:ln>
                  <a:solidFill>
                    <a:schemeClr val="tx1">
                      <a:lumMod val="95000"/>
                      <a:lumOff val="5000"/>
                    </a:schemeClr>
                  </a:solidFill>
                </a:ln>
                <a:solidFill>
                  <a:schemeClr val="accent6">
                    <a:lumMod val="50000"/>
                  </a:schemeClr>
                </a:solidFill>
              </a:rPr>
              <a:t>OPTIMAL HEALTH</a:t>
            </a:r>
            <a:endParaRPr lang="en-GB" sz="3200" b="1" dirty="0">
              <a:ln>
                <a:solidFill>
                  <a:schemeClr val="tx1">
                    <a:lumMod val="95000"/>
                    <a:lumOff val="5000"/>
                  </a:schemeClr>
                </a:solidFill>
              </a:ln>
              <a:solidFill>
                <a:schemeClr val="accent6">
                  <a:lumMod val="50000"/>
                </a:schemeClr>
              </a:solidFill>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515" y="1036302"/>
            <a:ext cx="3770556" cy="2728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054737" y="1622370"/>
            <a:ext cx="3752823" cy="1384995"/>
          </a:xfrm>
          <a:prstGeom prst="rect">
            <a:avLst/>
          </a:prstGeom>
        </p:spPr>
        <p:txBody>
          <a:bodyPr wrap="none">
            <a:spAutoFit/>
          </a:bodyPr>
          <a:lstStyle/>
          <a:p>
            <a:pPr algn="ctr"/>
            <a:r>
              <a:rPr lang="en-GB" sz="2800" dirty="0" smtClean="0">
                <a:ln>
                  <a:solidFill>
                    <a:schemeClr val="tx1">
                      <a:lumMod val="95000"/>
                      <a:lumOff val="5000"/>
                    </a:schemeClr>
                  </a:solidFill>
                </a:ln>
                <a:solidFill>
                  <a:schemeClr val="accent5">
                    <a:lumMod val="50000"/>
                  </a:schemeClr>
                </a:solidFill>
              </a:rPr>
              <a:t>The Only Answer </a:t>
            </a:r>
          </a:p>
          <a:p>
            <a:pPr algn="ctr"/>
            <a:r>
              <a:rPr lang="en-GB" sz="2800" dirty="0" smtClean="0">
                <a:ln>
                  <a:solidFill>
                    <a:schemeClr val="tx1">
                      <a:lumMod val="95000"/>
                      <a:lumOff val="5000"/>
                    </a:schemeClr>
                  </a:solidFill>
                </a:ln>
                <a:solidFill>
                  <a:schemeClr val="accent5">
                    <a:lumMod val="50000"/>
                  </a:schemeClr>
                </a:solidFill>
              </a:rPr>
              <a:t>is </a:t>
            </a:r>
          </a:p>
          <a:p>
            <a:pPr algn="ctr"/>
            <a:r>
              <a:rPr lang="en-GB" sz="2800" dirty="0" smtClean="0">
                <a:ln>
                  <a:solidFill>
                    <a:schemeClr val="tx1">
                      <a:lumMod val="95000"/>
                      <a:lumOff val="5000"/>
                    </a:schemeClr>
                  </a:solidFill>
                </a:ln>
                <a:solidFill>
                  <a:srgbClr val="C00000"/>
                </a:solidFill>
              </a:rPr>
              <a:t>Nutritional</a:t>
            </a:r>
            <a:r>
              <a:rPr lang="en-GB" sz="2800" dirty="0" smtClean="0">
                <a:ln>
                  <a:solidFill>
                    <a:schemeClr val="tx1">
                      <a:lumMod val="95000"/>
                      <a:lumOff val="5000"/>
                    </a:schemeClr>
                  </a:solidFill>
                </a:ln>
                <a:solidFill>
                  <a:schemeClr val="accent5">
                    <a:lumMod val="50000"/>
                  </a:schemeClr>
                </a:solidFill>
              </a:rPr>
              <a:t> </a:t>
            </a:r>
            <a:r>
              <a:rPr lang="en-GB" sz="2800" dirty="0" smtClean="0">
                <a:ln>
                  <a:solidFill>
                    <a:schemeClr val="tx1">
                      <a:lumMod val="95000"/>
                      <a:lumOff val="5000"/>
                    </a:schemeClr>
                  </a:solidFill>
                </a:ln>
                <a:solidFill>
                  <a:srgbClr val="C00000"/>
                </a:solidFill>
              </a:rPr>
              <a:t>Supplements</a:t>
            </a:r>
            <a:endParaRPr lang="en-GB" sz="2800" dirty="0">
              <a:solidFill>
                <a:srgbClr val="C00000"/>
              </a:solidFill>
            </a:endParaRPr>
          </a:p>
        </p:txBody>
      </p:sp>
    </p:spTree>
    <p:extLst>
      <p:ext uri="{BB962C8B-B14F-4D97-AF65-F5344CB8AC3E}">
        <p14:creationId xmlns:p14="http://schemas.microsoft.com/office/powerpoint/2010/main" val="4355049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xmlns="" id="{4ABAAB08-C7D2-478B-A579-5B6ECDA83D57}"/>
              </a:ext>
            </a:extLst>
          </p:cNvPr>
          <p:cNvSpPr txBox="1">
            <a:spLocks/>
          </p:cNvSpPr>
          <p:nvPr/>
        </p:nvSpPr>
        <p:spPr>
          <a:xfrm>
            <a:off x="2008909" y="539528"/>
            <a:ext cx="8260773" cy="4375505"/>
          </a:xfrm>
          <a:prstGeom prst="rect">
            <a:avLst/>
          </a:prstGeom>
        </p:spPr>
        <p:txBody>
          <a:bodyPr/>
          <a:lstStyle/>
          <a:p>
            <a:pPr defTabSz="942292">
              <a:spcBef>
                <a:spcPct val="20000"/>
              </a:spcBef>
              <a:defRPr/>
            </a:pPr>
            <a:endParaRPr lang="en-GB" sz="1850" dirty="0"/>
          </a:p>
          <a:p>
            <a:pPr defTabSz="942292">
              <a:spcBef>
                <a:spcPct val="20000"/>
              </a:spcBef>
              <a:defRPr/>
            </a:pPr>
            <a:endParaRPr lang="en-GB" sz="1850" dirty="0"/>
          </a:p>
          <a:p>
            <a:pPr defTabSz="942292">
              <a:spcBef>
                <a:spcPct val="20000"/>
              </a:spcBef>
              <a:defRPr/>
            </a:pPr>
            <a:endParaRPr lang="en-GB" sz="1850" b="1" dirty="0">
              <a:latin typeface="Times New Roman" pitchFamily="18" charset="0"/>
              <a:cs typeface="Times New Roman" pitchFamily="18" charset="0"/>
            </a:endParaRPr>
          </a:p>
          <a:p>
            <a:pPr defTabSz="942292">
              <a:spcBef>
                <a:spcPct val="20000"/>
              </a:spcBef>
              <a:defRPr/>
            </a:pPr>
            <a:r>
              <a:rPr lang="en-GB" sz="2590" b="1" dirty="0">
                <a:solidFill>
                  <a:schemeClr val="bg2">
                    <a:lumMod val="10000"/>
                  </a:schemeClr>
                </a:solidFill>
                <a:latin typeface="Times New Roman" pitchFamily="18" charset="0"/>
                <a:cs typeface="Times New Roman" pitchFamily="18" charset="0"/>
              </a:rPr>
              <a:t>1988 - </a:t>
            </a:r>
            <a:r>
              <a:rPr lang="en-GB" sz="2590" b="1" dirty="0" err="1">
                <a:solidFill>
                  <a:schemeClr val="bg2">
                    <a:lumMod val="10000"/>
                  </a:schemeClr>
                </a:solidFill>
                <a:latin typeface="Times New Roman" pitchFamily="18" charset="0"/>
                <a:cs typeface="Times New Roman" pitchFamily="18" charset="0"/>
              </a:rPr>
              <a:t>Sabinsa</a:t>
            </a:r>
            <a:r>
              <a:rPr lang="en-GB" sz="2590" b="1" dirty="0">
                <a:solidFill>
                  <a:schemeClr val="bg2">
                    <a:lumMod val="10000"/>
                  </a:schemeClr>
                </a:solidFill>
                <a:latin typeface="Times New Roman" pitchFamily="18" charset="0"/>
                <a:cs typeface="Times New Roman" pitchFamily="18" charset="0"/>
              </a:rPr>
              <a:t> Corporation Founded in New Jersey, USA</a:t>
            </a:r>
          </a:p>
        </p:txBody>
      </p:sp>
      <p:pic>
        <p:nvPicPr>
          <p:cNvPr id="3" name="Picture 2">
            <a:extLst>
              <a:ext uri="{FF2B5EF4-FFF2-40B4-BE49-F238E27FC236}">
                <a16:creationId xmlns:a16="http://schemas.microsoft.com/office/drawing/2014/main" xmlns="" id="{FA9F5A33-55A9-4FA3-BED3-6AE3D6C25B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675" y="2041555"/>
            <a:ext cx="10765800" cy="35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xmlns="" id="{A98F3406-98B0-4302-A5ED-F6B4FAB7B72B}"/>
              </a:ext>
            </a:extLst>
          </p:cNvPr>
          <p:cNvSpPr>
            <a:spLocks noChangeArrowheads="1"/>
          </p:cNvSpPr>
          <p:nvPr/>
        </p:nvSpPr>
        <p:spPr bwMode="auto">
          <a:xfrm>
            <a:off x="2215062" y="5546772"/>
            <a:ext cx="7761876" cy="1163616"/>
          </a:xfrm>
          <a:prstGeom prst="rect">
            <a:avLst/>
          </a:prstGeom>
          <a:noFill/>
          <a:ln w="9525">
            <a:noFill/>
            <a:miter lim="800000"/>
            <a:headEnd/>
            <a:tailEnd/>
          </a:ln>
        </p:spPr>
        <p:txBody>
          <a:bodyPr lIns="89372" tIns="44686" rIns="89372" bIns="44686">
            <a:spAutoFit/>
          </a:bodyPr>
          <a:lstStyle/>
          <a:p>
            <a:pPr algn="ctr" defTabSz="891229">
              <a:defRPr/>
            </a:pPr>
            <a:r>
              <a:rPr lang="en-GB" sz="2775" b="1" dirty="0">
                <a:latin typeface="Times New Roman" pitchFamily="18" charset="0"/>
                <a:cs typeface="Times New Roman" pitchFamily="18" charset="0"/>
              </a:rPr>
              <a:t>31 Years of Research &amp; Development in</a:t>
            </a:r>
          </a:p>
          <a:p>
            <a:pPr algn="ctr" defTabSz="891229">
              <a:defRPr/>
            </a:pPr>
            <a:r>
              <a:rPr lang="en-GB" sz="4200" b="1" dirty="0">
                <a:solidFill>
                  <a:srgbClr val="00B050"/>
                </a:solidFill>
                <a:latin typeface="Times New Roman" pitchFamily="18" charset="0"/>
                <a:cs typeface="Times New Roman" pitchFamily="18" charset="0"/>
              </a:rPr>
              <a:t>HEALTH SCIENCE</a:t>
            </a:r>
          </a:p>
        </p:txBody>
      </p:sp>
      <p:sp>
        <p:nvSpPr>
          <p:cNvPr id="7" name="Rectangle 6">
            <a:extLst>
              <a:ext uri="{FF2B5EF4-FFF2-40B4-BE49-F238E27FC236}">
                <a16:creationId xmlns:a16="http://schemas.microsoft.com/office/drawing/2014/main" xmlns="" id="{8DE42DBC-98E3-4E6E-8B0A-6DA1022EBFDE}"/>
              </a:ext>
            </a:extLst>
          </p:cNvPr>
          <p:cNvSpPr/>
          <p:nvPr/>
        </p:nvSpPr>
        <p:spPr>
          <a:xfrm>
            <a:off x="0" y="852361"/>
            <a:ext cx="12192000" cy="594609"/>
          </a:xfrm>
          <a:prstGeom prst="rect">
            <a:avLst/>
          </a:prstGeom>
          <a:solidFill>
            <a:srgbClr val="00206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anchor="ctr">
            <a:sp3d extrusionH="57150">
              <a:bevelT w="38100" h="38100"/>
            </a:sp3d>
          </a:bodyPr>
          <a:lstStyle/>
          <a:p>
            <a:pPr defTabSz="891229">
              <a:defRPr/>
            </a:pPr>
            <a:r>
              <a:rPr lang="en-US" sz="3330" dirty="0">
                <a:solidFill>
                  <a:srgbClr val="0F15FD"/>
                </a:solidFill>
              </a:rPr>
              <a:t>                          </a:t>
            </a:r>
            <a:r>
              <a:rPr lang="en-US" sz="3330" b="1" dirty="0">
                <a:solidFill>
                  <a:schemeClr val="bg1"/>
                </a:solidFill>
              </a:rPr>
              <a:t>About Us </a:t>
            </a:r>
            <a:r>
              <a:rPr lang="en-US" sz="3330" b="1" dirty="0" smtClean="0">
                <a:solidFill>
                  <a:schemeClr val="bg1"/>
                </a:solidFill>
              </a:rPr>
              <a:t>– Sami Sabinsa - </a:t>
            </a:r>
            <a:r>
              <a:rPr lang="en-US" sz="3330" b="1" dirty="0">
                <a:solidFill>
                  <a:schemeClr val="bg1"/>
                </a:solidFill>
              </a:rPr>
              <a:t>HISTORY</a:t>
            </a:r>
            <a:endParaRPr lang="en-IN" sz="3330" b="1" dirty="0">
              <a:solidFill>
                <a:schemeClr val="bg1"/>
              </a:solidFill>
            </a:endParaRPr>
          </a:p>
        </p:txBody>
      </p:sp>
      <p:sp>
        <p:nvSpPr>
          <p:cNvPr id="11" name="TextBox 6">
            <a:extLst>
              <a:ext uri="{FF2B5EF4-FFF2-40B4-BE49-F238E27FC236}">
                <a16:creationId xmlns:a16="http://schemas.microsoft.com/office/drawing/2014/main" xmlns="" id="{19A80448-3C57-4720-9EB3-7601556588B4}"/>
              </a:ext>
            </a:extLst>
          </p:cNvPr>
          <p:cNvSpPr txBox="1">
            <a:spLocks noChangeArrowheads="1"/>
          </p:cNvSpPr>
          <p:nvPr/>
        </p:nvSpPr>
        <p:spPr bwMode="auto">
          <a:xfrm>
            <a:off x="656004" y="341968"/>
            <a:ext cx="1621248" cy="433965"/>
          </a:xfrm>
          <a:prstGeom prst="rect">
            <a:avLst/>
          </a:prstGeom>
          <a:noFill/>
          <a:ln w="9525">
            <a:noFill/>
            <a:miter lim="800000"/>
            <a:headEnd/>
            <a:tailEnd/>
          </a:ln>
        </p:spPr>
        <p:txBody>
          <a:bodyPr>
            <a:spAutoFit/>
          </a:bodyPr>
          <a:lstStyle/>
          <a:p>
            <a:pPr>
              <a:defRPr/>
            </a:pPr>
            <a:r>
              <a:rPr lang="en-US" sz="2220" b="1" dirty="0"/>
              <a:t>ROFILE</a:t>
            </a:r>
          </a:p>
        </p:txBody>
      </p:sp>
      <p:sp>
        <p:nvSpPr>
          <p:cNvPr id="12" name="TextBox 6">
            <a:extLst>
              <a:ext uri="{FF2B5EF4-FFF2-40B4-BE49-F238E27FC236}">
                <a16:creationId xmlns:a16="http://schemas.microsoft.com/office/drawing/2014/main" xmlns="" id="{DA2326BB-0FA4-4F34-840A-162740C67796}"/>
              </a:ext>
            </a:extLst>
          </p:cNvPr>
          <p:cNvSpPr txBox="1">
            <a:spLocks noChangeArrowheads="1"/>
          </p:cNvSpPr>
          <p:nvPr/>
        </p:nvSpPr>
        <p:spPr bwMode="auto">
          <a:xfrm>
            <a:off x="170391" y="100440"/>
            <a:ext cx="485889" cy="604781"/>
          </a:xfrm>
          <a:prstGeom prst="rect">
            <a:avLst/>
          </a:prstGeom>
          <a:solidFill>
            <a:srgbClr val="FF0000"/>
          </a:solidFill>
          <a:ln w="9525">
            <a:noFill/>
            <a:miter lim="800000"/>
            <a:headEnd/>
            <a:tailEnd/>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algn="ctr">
              <a:defRPr/>
            </a:pPr>
            <a:r>
              <a:rPr lang="en-US" sz="3330" dirty="0">
                <a:solidFill>
                  <a:schemeClr val="bg1">
                    <a:lumMod val="95000"/>
                  </a:schemeClr>
                </a:solidFill>
              </a:rPr>
              <a:t>P</a:t>
            </a:r>
          </a:p>
        </p:txBody>
      </p:sp>
      <p:pic>
        <p:nvPicPr>
          <p:cNvPr id="9" name="Picture 8">
            <a:extLst>
              <a:ext uri="{FF2B5EF4-FFF2-40B4-BE49-F238E27FC236}">
                <a16:creationId xmlns:a16="http://schemas.microsoft.com/office/drawing/2014/main" xmlns="" id="{44C29E53-DF99-4785-B434-9DC6AB5D75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16227" y="-71065"/>
            <a:ext cx="2491972" cy="1216783"/>
          </a:xfrm>
          <a:prstGeom prst="rect">
            <a:avLst/>
          </a:prstGeom>
        </p:spPr>
      </p:pic>
      <p:pic>
        <p:nvPicPr>
          <p:cNvPr id="10" name="Picture 9">
            <a:extLst>
              <a:ext uri="{FF2B5EF4-FFF2-40B4-BE49-F238E27FC236}">
                <a16:creationId xmlns:a16="http://schemas.microsoft.com/office/drawing/2014/main" xmlns="" id="{F8FEED66-16F6-42E4-BFB0-DEFE707956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69618" y="2166709"/>
            <a:ext cx="1652763" cy="1121142"/>
          </a:xfrm>
          <a:prstGeom prst="rect">
            <a:avLst/>
          </a:prstGeom>
        </p:spPr>
      </p:pic>
    </p:spTree>
    <p:extLst>
      <p:ext uri="{BB962C8B-B14F-4D97-AF65-F5344CB8AC3E}">
        <p14:creationId xmlns:p14="http://schemas.microsoft.com/office/powerpoint/2010/main" val="32076792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childTnLst>
                          </p:cTn>
                        </p:par>
                        <p:par>
                          <p:cTn id="8" fill="hold" nodeType="afterGroup">
                            <p:stCondLst>
                              <p:cond delay="3340"/>
                            </p:stCondLst>
                            <p:childTnLst>
                              <p:par>
                                <p:cTn id="9" presetID="23"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500" fill="hold"/>
                                        <p:tgtEl>
                                          <p:spTgt spid="3"/>
                                        </p:tgtEl>
                                        <p:attrNameLst>
                                          <p:attrName>ppt_w</p:attrName>
                                        </p:attrNameLst>
                                      </p:cBhvr>
                                      <p:tavLst>
                                        <p:tav tm="0">
                                          <p:val>
                                            <p:fltVal val="0"/>
                                          </p:val>
                                        </p:tav>
                                        <p:tav tm="100000">
                                          <p:val>
                                            <p:strVal val="#ppt_w"/>
                                          </p:val>
                                        </p:tav>
                                      </p:tavLst>
                                    </p:anim>
                                    <p:anim calcmode="lin" valueType="num">
                                      <p:cBhvr>
                                        <p:cTn id="12" dur="500" fill="hold"/>
                                        <p:tgtEl>
                                          <p:spTgt spid="3"/>
                                        </p:tgtEl>
                                        <p:attrNameLst>
                                          <p:attrName>ppt_h</p:attrName>
                                        </p:attrNameLst>
                                      </p:cBhvr>
                                      <p:tavLst>
                                        <p:tav tm="0">
                                          <p:val>
                                            <p:fltVal val="0"/>
                                          </p:val>
                                        </p:tav>
                                        <p:tav tm="100000">
                                          <p:val>
                                            <p:strVal val="#ppt_h"/>
                                          </p:val>
                                        </p:tav>
                                      </p:tavLst>
                                    </p:anim>
                                  </p:childTnLst>
                                </p:cTn>
                              </p:par>
                            </p:childTnLst>
                          </p:cTn>
                        </p:par>
                        <p:par>
                          <p:cTn id="13" fill="hold" nodeType="afterGroup">
                            <p:stCondLst>
                              <p:cond delay="3840"/>
                            </p:stCondLst>
                            <p:childTnLst>
                              <p:par>
                                <p:cTn id="14" presetID="27" presetClass="entr" presetSubtype="0" fill="hold" nodeType="afterEffect">
                                  <p:stCondLst>
                                    <p:cond delay="0"/>
                                  </p:stCondLst>
                                  <p:iterate type="lt">
                                    <p:tmPct val="50000"/>
                                  </p:iterate>
                                  <p:childTnLst>
                                    <p:set>
                                      <p:cBhvr>
                                        <p:cTn id="15" dur="1" fill="hold">
                                          <p:stCondLst>
                                            <p:cond delay="0"/>
                                          </p:stCondLst>
                                        </p:cTn>
                                        <p:tgtEl>
                                          <p:spTgt spid="5">
                                            <p:txEl>
                                              <p:pRg st="0" end="0"/>
                                            </p:txEl>
                                          </p:spTgt>
                                        </p:tgtEl>
                                        <p:attrNameLst>
                                          <p:attrName>style.visibility</p:attrName>
                                        </p:attrNameLst>
                                      </p:cBhvr>
                                      <p:to>
                                        <p:strVal val="visible"/>
                                      </p:to>
                                    </p:set>
                                    <p:anim calcmode="discrete" valueType="clr">
                                      <p:cBhvr override="childStyle">
                                        <p:cTn id="16" dur="80"/>
                                        <p:tgtEl>
                                          <p:spTgt spid="5">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17" dur="80"/>
                                        <p:tgtEl>
                                          <p:spTgt spid="5">
                                            <p:txEl>
                                              <p:pRg st="0" end="0"/>
                                            </p:txEl>
                                          </p:spTgt>
                                        </p:tgtEl>
                                        <p:attrNameLst>
                                          <p:attrName>fillcolor</p:attrName>
                                        </p:attrNameLst>
                                      </p:cBhvr>
                                      <p:tavLst>
                                        <p:tav tm="0">
                                          <p:val>
                                            <p:clrVal>
                                              <a:schemeClr val="accent2"/>
                                            </p:clrVal>
                                          </p:val>
                                        </p:tav>
                                        <p:tav tm="50000">
                                          <p:val>
                                            <p:clrVal>
                                              <a:schemeClr val="hlink"/>
                                            </p:clrVal>
                                          </p:val>
                                        </p:tav>
                                      </p:tavLst>
                                    </p:anim>
                                    <p:set>
                                      <p:cBhvr>
                                        <p:cTn id="18" dur="80"/>
                                        <p:tgtEl>
                                          <p:spTgt spid="5">
                                            <p:txEl>
                                              <p:pRg st="0" end="0"/>
                                            </p:txEl>
                                          </p:spTgt>
                                        </p:tgtEl>
                                        <p:attrNameLst>
                                          <p:attrName>fill.type</p:attrName>
                                        </p:attrNameLst>
                                      </p:cBhvr>
                                      <p:to>
                                        <p:strVal val="solid"/>
                                      </p:to>
                                    </p:set>
                                  </p:childTnLst>
                                </p:cTn>
                              </p:par>
                            </p:childTnLst>
                          </p:cTn>
                        </p:par>
                        <p:par>
                          <p:cTn id="19" fill="hold" nodeType="afterGroup">
                            <p:stCondLst>
                              <p:cond delay="5120"/>
                            </p:stCondLst>
                            <p:childTnLst>
                              <p:par>
                                <p:cTn id="20" presetID="27" presetClass="entr" presetSubtype="0" fill="hold" nodeType="afterEffect">
                                  <p:stCondLst>
                                    <p:cond delay="0"/>
                                  </p:stCondLst>
                                  <p:iterate type="lt">
                                    <p:tmPct val="50000"/>
                                  </p:iterate>
                                  <p:childTnLst>
                                    <p:set>
                                      <p:cBhvr>
                                        <p:cTn id="21" dur="1" fill="hold">
                                          <p:stCondLst>
                                            <p:cond delay="0"/>
                                          </p:stCondLst>
                                        </p:cTn>
                                        <p:tgtEl>
                                          <p:spTgt spid="5">
                                            <p:txEl>
                                              <p:pRg st="1" end="1"/>
                                            </p:txEl>
                                          </p:spTgt>
                                        </p:tgtEl>
                                        <p:attrNameLst>
                                          <p:attrName>style.visibility</p:attrName>
                                        </p:attrNameLst>
                                      </p:cBhvr>
                                      <p:to>
                                        <p:strVal val="visible"/>
                                      </p:to>
                                    </p:set>
                                    <p:anim calcmode="discrete" valueType="clr">
                                      <p:cBhvr override="childStyle">
                                        <p:cTn id="22" dur="80"/>
                                        <p:tgtEl>
                                          <p:spTgt spid="5">
                                            <p:txEl>
                                              <p:pRg st="1" end="1"/>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5">
                                            <p:txEl>
                                              <p:pRg st="1" end="1"/>
                                            </p:txEl>
                                          </p:spTgt>
                                        </p:tgtEl>
                                        <p:attrNameLst>
                                          <p:attrName>fillcolor</p:attrName>
                                        </p:attrNameLst>
                                      </p:cBhvr>
                                      <p:tavLst>
                                        <p:tav tm="0">
                                          <p:val>
                                            <p:clrVal>
                                              <a:schemeClr val="accent2"/>
                                            </p:clrVal>
                                          </p:val>
                                        </p:tav>
                                        <p:tav tm="50000">
                                          <p:val>
                                            <p:clrVal>
                                              <a:schemeClr val="hlink"/>
                                            </p:clrVal>
                                          </p:val>
                                        </p:tav>
                                      </p:tavLst>
                                    </p:anim>
                                    <p:set>
                                      <p:cBhvr>
                                        <p:cTn id="24" dur="80"/>
                                        <p:tgtEl>
                                          <p:spTgt spid="5">
                                            <p:txEl>
                                              <p:pRg st="1" end="1"/>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6" descr="http://www.fatty-liver.com/wp-content/uploads/2011/05/ayurveda-herbs.jpg"/>
          <p:cNvPicPr>
            <a:picLocks noChangeAspect="1" noChangeArrowheads="1"/>
          </p:cNvPicPr>
          <p:nvPr/>
        </p:nvPicPr>
        <p:blipFill>
          <a:blip r:embed="rId2" cstate="print"/>
          <a:srcRect/>
          <a:stretch>
            <a:fillRect/>
          </a:stretch>
        </p:blipFill>
        <p:spPr bwMode="auto">
          <a:xfrm>
            <a:off x="522514" y="4093256"/>
            <a:ext cx="3381828" cy="2205944"/>
          </a:xfrm>
          <a:prstGeom prst="rect">
            <a:avLst/>
          </a:prstGeom>
          <a:noFill/>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42" y="1381239"/>
            <a:ext cx="3599543" cy="2392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11-12.png"/>
          <p:cNvPicPr>
            <a:picLocks noChangeAspect="1"/>
          </p:cNvPicPr>
          <p:nvPr/>
        </p:nvPicPr>
        <p:blipFill>
          <a:blip r:embed="rId4" cstate="print"/>
          <a:srcRect t="16663" b="7838"/>
          <a:stretch>
            <a:fillRect/>
          </a:stretch>
        </p:blipFill>
        <p:spPr>
          <a:xfrm>
            <a:off x="4336146" y="1243684"/>
            <a:ext cx="7855854" cy="5331279"/>
          </a:xfrm>
          <a:prstGeom prst="rect">
            <a:avLst/>
          </a:prstGeom>
        </p:spPr>
      </p:pic>
      <p:pic>
        <p:nvPicPr>
          <p:cNvPr id="8" name="Picture 7"/>
          <p:cNvPicPr>
            <a:picLocks noChangeAspect="1" noChangeArrowheads="1"/>
          </p:cNvPicPr>
          <p:nvPr/>
        </p:nvPicPr>
        <p:blipFill>
          <a:blip r:embed="rId5" cstate="print"/>
          <a:srcRect/>
          <a:stretch>
            <a:fillRect/>
          </a:stretch>
        </p:blipFill>
        <p:spPr bwMode="auto">
          <a:xfrm>
            <a:off x="-19852" y="0"/>
            <a:ext cx="12211852" cy="116567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22514"/>
            <a:ext cx="3288890" cy="5138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noChangeArrowheads="1"/>
          </p:cNvSpPr>
          <p:nvPr/>
        </p:nvSpPr>
        <p:spPr bwMode="auto">
          <a:xfrm>
            <a:off x="3545160" y="1836593"/>
            <a:ext cx="8646839" cy="3416310"/>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30" tIns="45715" rIns="91430" bIns="45715">
            <a:spAutoFit/>
          </a:bodyPr>
          <a:lstStyle>
            <a:lvl1pPr marL="285750" indent="-28575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 typeface="Arial" pitchFamily="34" charset="0"/>
              <a:buChar char="•"/>
            </a:pPr>
            <a:endParaRPr lang="en-US" sz="2400" dirty="0">
              <a:latin typeface="+mn-lt"/>
            </a:endParaRPr>
          </a:p>
          <a:p>
            <a:pPr>
              <a:buFont typeface="Arial" pitchFamily="34" charset="0"/>
              <a:buChar char="•"/>
            </a:pPr>
            <a:r>
              <a:rPr lang="en-US" sz="2400" dirty="0">
                <a:latin typeface="+mn-lt"/>
              </a:rPr>
              <a:t> Obtained his degree in </a:t>
            </a:r>
            <a:r>
              <a:rPr lang="en-US" sz="2400" b="1" dirty="0" smtClean="0">
                <a:solidFill>
                  <a:srgbClr val="C00000"/>
                </a:solidFill>
                <a:latin typeface="+mn-lt"/>
              </a:rPr>
              <a:t>Pharmacy</a:t>
            </a:r>
            <a:r>
              <a:rPr lang="en-US" sz="2400" dirty="0" smtClean="0">
                <a:latin typeface="+mn-lt"/>
              </a:rPr>
              <a:t> </a:t>
            </a:r>
            <a:r>
              <a:rPr lang="en-US" sz="2400" dirty="0">
                <a:latin typeface="+mn-lt"/>
              </a:rPr>
              <a:t>in </a:t>
            </a:r>
            <a:r>
              <a:rPr lang="en-US" sz="2400" dirty="0" smtClean="0">
                <a:latin typeface="+mn-lt"/>
              </a:rPr>
              <a:t>1973.</a:t>
            </a:r>
            <a:endParaRPr lang="en-US" sz="2400" dirty="0">
              <a:latin typeface="+mn-lt"/>
            </a:endParaRPr>
          </a:p>
          <a:p>
            <a:endParaRPr lang="en-US" sz="2400" dirty="0">
              <a:latin typeface="+mn-lt"/>
            </a:endParaRPr>
          </a:p>
          <a:p>
            <a:pPr>
              <a:buFont typeface="Arial" pitchFamily="34" charset="0"/>
              <a:buChar char="•"/>
            </a:pPr>
            <a:r>
              <a:rPr lang="en-US" sz="2400" dirty="0">
                <a:latin typeface="+mn-lt"/>
              </a:rPr>
              <a:t> </a:t>
            </a:r>
            <a:r>
              <a:rPr lang="en-US" sz="2400" b="1" dirty="0">
                <a:solidFill>
                  <a:srgbClr val="C00000"/>
                </a:solidFill>
                <a:latin typeface="+mn-lt"/>
              </a:rPr>
              <a:t>MS</a:t>
            </a:r>
            <a:r>
              <a:rPr lang="en-US" sz="2400" dirty="0">
                <a:latin typeface="+mn-lt"/>
              </a:rPr>
              <a:t> in Industrial Pharmacy from Long  Island </a:t>
            </a:r>
            <a:r>
              <a:rPr lang="en-US" sz="2400" dirty="0" smtClean="0">
                <a:latin typeface="+mn-lt"/>
              </a:rPr>
              <a:t>University</a:t>
            </a:r>
            <a:r>
              <a:rPr lang="en-US" sz="2400" dirty="0">
                <a:latin typeface="+mn-lt"/>
              </a:rPr>
              <a:t>, </a:t>
            </a:r>
            <a:r>
              <a:rPr lang="en-US" sz="2400" dirty="0" smtClean="0">
                <a:latin typeface="+mn-lt"/>
              </a:rPr>
              <a:t>New </a:t>
            </a:r>
            <a:r>
              <a:rPr lang="en-US" sz="2400" dirty="0">
                <a:latin typeface="+mn-lt"/>
              </a:rPr>
              <a:t>York </a:t>
            </a:r>
            <a:r>
              <a:rPr lang="en-US" sz="2400" dirty="0" smtClean="0">
                <a:latin typeface="+mn-lt"/>
              </a:rPr>
              <a:t>  </a:t>
            </a:r>
          </a:p>
          <a:p>
            <a:r>
              <a:rPr lang="en-US" sz="2400" dirty="0" smtClean="0">
                <a:latin typeface="+mn-lt"/>
              </a:rPr>
              <a:t>      in 1975.</a:t>
            </a:r>
          </a:p>
          <a:p>
            <a:endParaRPr lang="en-US" sz="2400" dirty="0">
              <a:latin typeface="+mn-lt"/>
            </a:endParaRPr>
          </a:p>
          <a:p>
            <a:pPr>
              <a:buFont typeface="Arial" pitchFamily="34" charset="0"/>
              <a:buChar char="•"/>
            </a:pPr>
            <a:r>
              <a:rPr lang="en-US" sz="2400" dirty="0">
                <a:latin typeface="+mn-lt"/>
              </a:rPr>
              <a:t> </a:t>
            </a:r>
            <a:r>
              <a:rPr lang="en-US" sz="2400" b="1" dirty="0" smtClean="0">
                <a:solidFill>
                  <a:srgbClr val="C00000"/>
                </a:solidFill>
                <a:latin typeface="+mn-lt"/>
              </a:rPr>
              <a:t>PhD</a:t>
            </a:r>
            <a:r>
              <a:rPr lang="en-US" sz="2400" dirty="0" smtClean="0">
                <a:latin typeface="+mn-lt"/>
              </a:rPr>
              <a:t> </a:t>
            </a:r>
            <a:r>
              <a:rPr lang="en-US" sz="2400" dirty="0">
                <a:latin typeface="+mn-lt"/>
              </a:rPr>
              <a:t>in Industrial Pharmacy from St </a:t>
            </a:r>
            <a:r>
              <a:rPr lang="en-US" sz="2400" dirty="0" smtClean="0">
                <a:latin typeface="+mn-lt"/>
              </a:rPr>
              <a:t>John's </a:t>
            </a:r>
            <a:r>
              <a:rPr lang="en-US" sz="2400" dirty="0">
                <a:latin typeface="+mn-lt"/>
              </a:rPr>
              <a:t>University, New </a:t>
            </a:r>
            <a:r>
              <a:rPr lang="en-US" sz="2400" dirty="0" smtClean="0">
                <a:latin typeface="+mn-lt"/>
              </a:rPr>
              <a:t>York.</a:t>
            </a:r>
            <a:endParaRPr lang="en-US" sz="2400" dirty="0">
              <a:latin typeface="+mn-lt"/>
            </a:endParaRPr>
          </a:p>
          <a:p>
            <a:endParaRPr lang="en-US" sz="2400" dirty="0">
              <a:latin typeface="+mn-lt"/>
            </a:endParaRPr>
          </a:p>
          <a:p>
            <a:pPr>
              <a:buFont typeface="Arial" pitchFamily="34" charset="0"/>
              <a:buChar char="•"/>
            </a:pPr>
            <a:r>
              <a:rPr lang="en-US" sz="2400" dirty="0">
                <a:latin typeface="+mn-lt"/>
              </a:rPr>
              <a:t>  Worked with </a:t>
            </a:r>
            <a:r>
              <a:rPr lang="en-US" sz="2400" u="sng" dirty="0">
                <a:latin typeface="+mn-lt"/>
              </a:rPr>
              <a:t>Pfizer Inc,</a:t>
            </a:r>
            <a:r>
              <a:rPr lang="en-US" sz="2400" dirty="0">
                <a:latin typeface="+mn-lt"/>
              </a:rPr>
              <a:t> </a:t>
            </a:r>
            <a:r>
              <a:rPr lang="en-US" sz="2400" u="sng" dirty="0">
                <a:latin typeface="+mn-lt"/>
              </a:rPr>
              <a:t>Carter-Wallace</a:t>
            </a:r>
            <a:r>
              <a:rPr lang="en-US" sz="2400" dirty="0">
                <a:latin typeface="+mn-lt"/>
              </a:rPr>
              <a:t> </a:t>
            </a:r>
            <a:r>
              <a:rPr lang="en-US" sz="2400" dirty="0" smtClean="0">
                <a:latin typeface="+mn-lt"/>
              </a:rPr>
              <a:t>and  </a:t>
            </a:r>
            <a:r>
              <a:rPr lang="en-US" sz="2400" u="sng" dirty="0">
                <a:latin typeface="+mn-lt"/>
              </a:rPr>
              <a:t>Paco Research</a:t>
            </a:r>
            <a:r>
              <a:rPr lang="en-US" sz="2400" dirty="0">
                <a:latin typeface="+mn-lt"/>
              </a:rPr>
              <a:t>.</a:t>
            </a:r>
          </a:p>
        </p:txBody>
      </p:sp>
      <p:sp>
        <p:nvSpPr>
          <p:cNvPr id="6" name="TextBox 6"/>
          <p:cNvSpPr txBox="1">
            <a:spLocks noChangeArrowheads="1"/>
          </p:cNvSpPr>
          <p:nvPr/>
        </p:nvSpPr>
        <p:spPr bwMode="auto">
          <a:xfrm>
            <a:off x="4038599" y="603265"/>
            <a:ext cx="6571343" cy="584765"/>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3200" b="1" dirty="0">
                <a:solidFill>
                  <a:srgbClr val="00458E"/>
                </a:solidFill>
              </a:rPr>
              <a:t>DR. MUHAMMED MAJEED</a:t>
            </a:r>
          </a:p>
        </p:txBody>
      </p:sp>
      <p:sp>
        <p:nvSpPr>
          <p:cNvPr id="7" name="Rectangle 7"/>
          <p:cNvSpPr>
            <a:spLocks noChangeArrowheads="1"/>
          </p:cNvSpPr>
          <p:nvPr/>
        </p:nvSpPr>
        <p:spPr bwMode="auto">
          <a:xfrm>
            <a:off x="4851377" y="1119427"/>
            <a:ext cx="6818081"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p>
            <a:pPr algn="ctr"/>
            <a:r>
              <a:rPr lang="en-US" b="1" dirty="0">
                <a:solidFill>
                  <a:srgbClr val="00458E"/>
                </a:solidFill>
              </a:rPr>
              <a:t>   A VISIONARY &amp; THE ARCHITECT OF SAMI DIRECT</a:t>
            </a:r>
          </a:p>
        </p:txBody>
      </p:sp>
    </p:spTree>
    <p:extLst>
      <p:ext uri="{BB962C8B-B14F-4D97-AF65-F5344CB8AC3E}">
        <p14:creationId xmlns:p14="http://schemas.microsoft.com/office/powerpoint/2010/main" val="189759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857" y="1150369"/>
            <a:ext cx="11408229" cy="5412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6130" y="193195"/>
            <a:ext cx="4152900"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34159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338" y="750499"/>
            <a:ext cx="11046747" cy="5783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577" y="346903"/>
            <a:ext cx="332422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1687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62" y="352490"/>
            <a:ext cx="11263085" cy="6019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50467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492" y="714542"/>
            <a:ext cx="11059884" cy="5787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734" y="0"/>
            <a:ext cx="3476077" cy="508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33543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831" y="844030"/>
            <a:ext cx="11383735" cy="250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832" y="3708321"/>
            <a:ext cx="11383735" cy="255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437792" y="58992"/>
            <a:ext cx="5945281" cy="58477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GB" sz="3200" dirty="0" smtClean="0">
                <a:ln>
                  <a:solidFill>
                    <a:schemeClr val="tx1">
                      <a:lumMod val="95000"/>
                      <a:lumOff val="5000"/>
                    </a:schemeClr>
                  </a:solidFill>
                </a:ln>
                <a:solidFill>
                  <a:schemeClr val="accent5">
                    <a:lumMod val="50000"/>
                  </a:schemeClr>
                </a:solidFill>
              </a:rPr>
              <a:t>Life few decades back and today….</a:t>
            </a:r>
            <a:endParaRPr lang="en-GB" sz="3200" dirty="0" smtClean="0">
              <a:ln>
                <a:solidFill>
                  <a:schemeClr val="tx1">
                    <a:lumMod val="95000"/>
                    <a:lumOff val="5000"/>
                  </a:schemeClr>
                </a:solidFill>
              </a:ln>
              <a:solidFill>
                <a:schemeClr val="accent5">
                  <a:lumMod val="50000"/>
                </a:schemeClr>
              </a:solidFill>
              <a:effectLst/>
            </a:endParaRPr>
          </a:p>
        </p:txBody>
      </p:sp>
    </p:spTree>
    <p:extLst>
      <p:ext uri="{BB962C8B-B14F-4D97-AF65-F5344CB8AC3E}">
        <p14:creationId xmlns:p14="http://schemas.microsoft.com/office/powerpoint/2010/main" val="171284359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863" y="601433"/>
            <a:ext cx="10962594" cy="5913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749" y="174172"/>
            <a:ext cx="2095500" cy="427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891222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xmlns="" id="{D033504A-9C0E-4B2A-BED6-882AEA18680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9400" y="97248"/>
            <a:ext cx="11582399" cy="6430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Box 3">
            <a:extLst>
              <a:ext uri="{FF2B5EF4-FFF2-40B4-BE49-F238E27FC236}">
                <a16:creationId xmlns:a16="http://schemas.microsoft.com/office/drawing/2014/main" xmlns="" id="{7884B310-F73A-4A95-992B-EE22C2952E4F}"/>
              </a:ext>
            </a:extLst>
          </p:cNvPr>
          <p:cNvSpPr txBox="1">
            <a:spLocks noChangeArrowheads="1"/>
          </p:cNvSpPr>
          <p:nvPr/>
        </p:nvSpPr>
        <p:spPr bwMode="auto">
          <a:xfrm>
            <a:off x="2178094" y="387661"/>
            <a:ext cx="8106908" cy="980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IN" altLang="en-US" sz="4972" b="1">
                <a:solidFill>
                  <a:srgbClr val="000000"/>
                </a:solidFill>
              </a:rPr>
              <a:t>BIGGEST FARMING IN WORLD</a:t>
            </a:r>
          </a:p>
          <a:p>
            <a:pPr eaLnBrk="1" hangingPunct="1">
              <a:defRPr/>
            </a:pPr>
            <a:endParaRPr lang="en-IN" altLang="en-US" sz="799"/>
          </a:p>
        </p:txBody>
      </p:sp>
      <p:sp>
        <p:nvSpPr>
          <p:cNvPr id="24580" name="TextBox 4">
            <a:extLst>
              <a:ext uri="{FF2B5EF4-FFF2-40B4-BE49-F238E27FC236}">
                <a16:creationId xmlns:a16="http://schemas.microsoft.com/office/drawing/2014/main" xmlns="" id="{2D24B88F-3FBC-4A5C-9448-F3CC859E0C5F}"/>
              </a:ext>
            </a:extLst>
          </p:cNvPr>
          <p:cNvSpPr txBox="1">
            <a:spLocks noChangeArrowheads="1"/>
          </p:cNvSpPr>
          <p:nvPr/>
        </p:nvSpPr>
        <p:spPr bwMode="auto">
          <a:xfrm>
            <a:off x="7683988" y="1346156"/>
            <a:ext cx="4038112" cy="1587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2975" b="1" dirty="0">
                <a:solidFill>
                  <a:srgbClr val="000000"/>
                </a:solidFill>
              </a:rPr>
              <a:t>SAMI DIRECT HAVE</a:t>
            </a:r>
          </a:p>
          <a:p>
            <a:pPr eaLnBrk="1" hangingPunct="1">
              <a:defRPr/>
            </a:pPr>
            <a:r>
              <a:rPr lang="en-US" altLang="en-US" sz="2975" b="1" dirty="0">
                <a:solidFill>
                  <a:srgbClr val="000000"/>
                </a:solidFill>
              </a:rPr>
              <a:t>TOTAL FARMING</a:t>
            </a:r>
          </a:p>
          <a:p>
            <a:pPr eaLnBrk="1" hangingPunct="1">
              <a:defRPr/>
            </a:pPr>
            <a:r>
              <a:rPr lang="en-US" altLang="en-US" sz="2975" b="1" dirty="0">
                <a:solidFill>
                  <a:srgbClr val="000000"/>
                </a:solidFill>
              </a:rPr>
              <a:t>AREA IN INDIA IS</a:t>
            </a:r>
          </a:p>
          <a:p>
            <a:pPr eaLnBrk="1" hangingPunct="1">
              <a:defRPr/>
            </a:pPr>
            <a:endParaRPr lang="en-IN" altLang="en-US" sz="799" dirty="0"/>
          </a:p>
        </p:txBody>
      </p:sp>
      <p:sp>
        <p:nvSpPr>
          <p:cNvPr id="24581" name="TextBox 5">
            <a:extLst>
              <a:ext uri="{FF2B5EF4-FFF2-40B4-BE49-F238E27FC236}">
                <a16:creationId xmlns:a16="http://schemas.microsoft.com/office/drawing/2014/main" xmlns="" id="{B2DD4008-5CF9-4D55-A55F-08CB42FEE26E}"/>
              </a:ext>
            </a:extLst>
          </p:cNvPr>
          <p:cNvSpPr txBox="1">
            <a:spLocks noChangeArrowheads="1"/>
          </p:cNvSpPr>
          <p:nvPr/>
        </p:nvSpPr>
        <p:spPr bwMode="auto">
          <a:xfrm>
            <a:off x="7645889" y="2710296"/>
            <a:ext cx="2711627" cy="77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IN" altLang="en-US" sz="3640" b="1" dirty="0">
                <a:solidFill>
                  <a:srgbClr val="0000CB"/>
                </a:solidFill>
              </a:rPr>
              <a:t>70,000 ACRE</a:t>
            </a:r>
          </a:p>
          <a:p>
            <a:pPr eaLnBrk="1" hangingPunct="1">
              <a:defRPr/>
            </a:pPr>
            <a:endParaRPr lang="en-IN" altLang="en-US" sz="799" dirty="0"/>
          </a:p>
        </p:txBody>
      </p:sp>
      <p:sp>
        <p:nvSpPr>
          <p:cNvPr id="24582" name="TextBox 6">
            <a:extLst>
              <a:ext uri="{FF2B5EF4-FFF2-40B4-BE49-F238E27FC236}">
                <a16:creationId xmlns:a16="http://schemas.microsoft.com/office/drawing/2014/main" xmlns="" id="{12F74E77-2154-4245-97A7-E90BA58BB54E}"/>
              </a:ext>
            </a:extLst>
          </p:cNvPr>
          <p:cNvSpPr txBox="1">
            <a:spLocks noChangeArrowheads="1"/>
          </p:cNvSpPr>
          <p:nvPr/>
        </p:nvSpPr>
        <p:spPr bwMode="auto">
          <a:xfrm>
            <a:off x="7658588" y="3268474"/>
            <a:ext cx="2576413" cy="1130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2975" b="1" dirty="0">
                <a:solidFill>
                  <a:srgbClr val="000000"/>
                </a:solidFill>
              </a:rPr>
              <a:t>AND ALL OVER</a:t>
            </a:r>
          </a:p>
          <a:p>
            <a:pPr eaLnBrk="1" hangingPunct="1">
              <a:defRPr/>
            </a:pPr>
            <a:r>
              <a:rPr lang="en-US" altLang="en-US" sz="2975" b="1" dirty="0">
                <a:solidFill>
                  <a:srgbClr val="000000"/>
                </a:solidFill>
              </a:rPr>
              <a:t>WORLD IS</a:t>
            </a:r>
          </a:p>
          <a:p>
            <a:pPr eaLnBrk="1" hangingPunct="1">
              <a:defRPr/>
            </a:pPr>
            <a:endParaRPr lang="en-IN" altLang="en-US" sz="799" dirty="0"/>
          </a:p>
        </p:txBody>
      </p:sp>
      <p:sp>
        <p:nvSpPr>
          <p:cNvPr id="24583" name="TextBox 7">
            <a:extLst>
              <a:ext uri="{FF2B5EF4-FFF2-40B4-BE49-F238E27FC236}">
                <a16:creationId xmlns:a16="http://schemas.microsoft.com/office/drawing/2014/main" xmlns="" id="{823E5E1E-B46B-4AEF-96D6-0F3DAC819785}"/>
              </a:ext>
            </a:extLst>
          </p:cNvPr>
          <p:cNvSpPr txBox="1">
            <a:spLocks noChangeArrowheads="1"/>
          </p:cNvSpPr>
          <p:nvPr/>
        </p:nvSpPr>
        <p:spPr bwMode="auto">
          <a:xfrm>
            <a:off x="7683989" y="4175680"/>
            <a:ext cx="3071979" cy="775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IN" altLang="en-US" sz="3640" b="1" dirty="0">
                <a:solidFill>
                  <a:srgbClr val="0000CB"/>
                </a:solidFill>
              </a:rPr>
              <a:t>2,10,000 ACRE</a:t>
            </a:r>
          </a:p>
          <a:p>
            <a:pPr eaLnBrk="1" hangingPunct="1">
              <a:defRPr/>
            </a:pPr>
            <a:endParaRPr lang="en-IN" altLang="en-US" sz="799" dirty="0"/>
          </a:p>
        </p:txBody>
      </p:sp>
      <p:sp>
        <p:nvSpPr>
          <p:cNvPr id="24584" name="TextBox 8">
            <a:extLst>
              <a:ext uri="{FF2B5EF4-FFF2-40B4-BE49-F238E27FC236}">
                <a16:creationId xmlns:a16="http://schemas.microsoft.com/office/drawing/2014/main" xmlns="" id="{B01E6628-2CC9-4784-BBFC-9BFF7FB79CAB}"/>
              </a:ext>
            </a:extLst>
          </p:cNvPr>
          <p:cNvSpPr txBox="1">
            <a:spLocks noChangeArrowheads="1"/>
          </p:cNvSpPr>
          <p:nvPr/>
        </p:nvSpPr>
        <p:spPr bwMode="auto">
          <a:xfrm>
            <a:off x="7658589" y="4733859"/>
            <a:ext cx="3387703" cy="204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eaLnBrk="1" hangingPunct="1">
              <a:defRPr/>
            </a:pPr>
            <a:r>
              <a:rPr lang="en-US" altLang="en-US" sz="2975" b="1" dirty="0">
                <a:solidFill>
                  <a:srgbClr val="000000"/>
                </a:solidFill>
              </a:rPr>
              <a:t>ALL FARMINGS ARE</a:t>
            </a:r>
          </a:p>
          <a:p>
            <a:pPr eaLnBrk="1" hangingPunct="1">
              <a:defRPr/>
            </a:pPr>
            <a:r>
              <a:rPr lang="en-US" altLang="en-US" sz="2975" b="1" dirty="0">
                <a:solidFill>
                  <a:srgbClr val="000000"/>
                </a:solidFill>
              </a:rPr>
              <a:t>100% NATURAL   AND</a:t>
            </a:r>
          </a:p>
          <a:p>
            <a:pPr eaLnBrk="1" hangingPunct="1">
              <a:defRPr/>
            </a:pPr>
            <a:r>
              <a:rPr lang="en-US" altLang="en-US" sz="2975" b="1" dirty="0">
                <a:solidFill>
                  <a:srgbClr val="000000"/>
                </a:solidFill>
              </a:rPr>
              <a:t>ORGANIC</a:t>
            </a:r>
          </a:p>
          <a:p>
            <a:pPr eaLnBrk="1" hangingPunct="1">
              <a:defRPr/>
            </a:pPr>
            <a:endParaRPr lang="en-IN" altLang="en-US" sz="799" dirty="0"/>
          </a:p>
        </p:txBody>
      </p:sp>
    </p:spTree>
    <p:extLst>
      <p:ext uri="{BB962C8B-B14F-4D97-AF65-F5344CB8AC3E}">
        <p14:creationId xmlns:p14="http://schemas.microsoft.com/office/powerpoint/2010/main" val="6531752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32</a:t>
            </a:fld>
            <a:endParaRPr lang="en-IN"/>
          </a:p>
        </p:txBody>
      </p:sp>
      <p:pic>
        <p:nvPicPr>
          <p:cNvPr id="3074" name="Picture 2"/>
          <p:cNvPicPr>
            <a:picLocks noChangeAspect="1" noChangeArrowheads="1"/>
          </p:cNvPicPr>
          <p:nvPr/>
        </p:nvPicPr>
        <p:blipFill>
          <a:blip r:embed="rId2" cstate="print"/>
          <a:srcRect/>
          <a:stretch>
            <a:fillRect/>
          </a:stretch>
        </p:blipFill>
        <p:spPr bwMode="auto">
          <a:xfrm>
            <a:off x="201278" y="-12700"/>
            <a:ext cx="11990722" cy="66040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760" y="85522"/>
            <a:ext cx="12169240"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5077" tIns="47538" rIns="95077" bIns="47538" anchor="ctr">
            <a:sp3d extrusionH="57150">
              <a:bevelT w="38100" h="38100"/>
            </a:sp3d>
          </a:bodyPr>
          <a:lstStyle/>
          <a:p>
            <a:pPr algn="ctr">
              <a:defRPr/>
            </a:pPr>
            <a:endParaRPr lang="en-IN" sz="3700" b="1" dirty="0"/>
          </a:p>
        </p:txBody>
      </p:sp>
      <p:sp>
        <p:nvSpPr>
          <p:cNvPr id="4" name="Title 1"/>
          <p:cNvSpPr txBox="1">
            <a:spLocks/>
          </p:cNvSpPr>
          <p:nvPr/>
        </p:nvSpPr>
        <p:spPr>
          <a:xfrm>
            <a:off x="-61358" y="91309"/>
            <a:ext cx="12253358" cy="535531"/>
          </a:xfrm>
          <a:prstGeom prst="rect">
            <a:avLst/>
          </a:prstGeom>
        </p:spPr>
        <p:txBody>
          <a:bodyPr>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bg1"/>
                </a:solidFill>
                <a:effectLst/>
                <a:uLnTx/>
                <a:uFillTx/>
                <a:latin typeface="Arial Rounded MT Bold" pitchFamily="34" charset="0"/>
                <a:ea typeface="+mj-ea"/>
                <a:cs typeface="+mj-cs"/>
              </a:rPr>
              <a:t>SAMIDIRECT</a:t>
            </a:r>
            <a:r>
              <a:rPr kumimoji="0" lang="en-US" sz="2000" b="0" i="0" u="none" strike="noStrike" kern="1200" cap="none" spc="0" normalizeH="0" baseline="0" noProof="0" dirty="0" smtClean="0">
                <a:ln>
                  <a:noFill/>
                </a:ln>
                <a:solidFill>
                  <a:schemeClr val="bg1"/>
                </a:solidFill>
                <a:effectLst/>
                <a:uLnTx/>
                <a:uFillTx/>
                <a:latin typeface="Arial Rounded MT Bold" pitchFamily="34" charset="0"/>
                <a:ea typeface="+mj-ea"/>
                <a:cs typeface="+mj-cs"/>
              </a:rPr>
              <a:t> – Presenting Ayurveda in the STANDARD DOSAGE FORM</a:t>
            </a:r>
            <a:endParaRPr kumimoji="0" lang="en-US" sz="2000" b="0"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sp>
        <p:nvSpPr>
          <p:cNvPr id="5" name="Rectangle 4"/>
          <p:cNvSpPr/>
          <p:nvPr/>
        </p:nvSpPr>
        <p:spPr>
          <a:xfrm>
            <a:off x="1553028" y="996952"/>
            <a:ext cx="9285480" cy="1681054"/>
          </a:xfrm>
          <a:prstGeom prst="rect">
            <a:avLst/>
          </a:prstGeom>
        </p:spPr>
        <p:txBody>
          <a:bodyPr wrap="square" lIns="95077" tIns="47538" rIns="95077" bIns="47538">
            <a:spAutoFit/>
          </a:bodyPr>
          <a:lstStyle/>
          <a:p>
            <a:pPr algn="just"/>
            <a:r>
              <a:rPr lang="en-US" sz="3400" b="1" dirty="0">
                <a:solidFill>
                  <a:srgbClr val="FF0000"/>
                </a:solidFill>
              </a:rPr>
              <a:t>When diet is wrong, </a:t>
            </a:r>
            <a:r>
              <a:rPr lang="en-US" sz="3400" b="1" dirty="0"/>
              <a:t>medicine is of no use.</a:t>
            </a:r>
          </a:p>
          <a:p>
            <a:pPr algn="just"/>
            <a:r>
              <a:rPr lang="en-US" sz="700" b="1" dirty="0">
                <a:solidFill>
                  <a:srgbClr val="006600"/>
                </a:solidFill>
              </a:rPr>
              <a:t/>
            </a:r>
            <a:br>
              <a:rPr lang="en-US" sz="700" b="1" dirty="0">
                <a:solidFill>
                  <a:srgbClr val="006600"/>
                </a:solidFill>
              </a:rPr>
            </a:br>
            <a:r>
              <a:rPr lang="en-US" sz="3400" b="1" dirty="0">
                <a:solidFill>
                  <a:srgbClr val="006600"/>
                </a:solidFill>
              </a:rPr>
              <a:t>When diet is correct, </a:t>
            </a:r>
            <a:r>
              <a:rPr lang="en-US" sz="3400" b="1" dirty="0">
                <a:solidFill>
                  <a:srgbClr val="000099"/>
                </a:solidFill>
              </a:rPr>
              <a:t>medicine is of no need.</a:t>
            </a:r>
          </a:p>
          <a:p>
            <a:pPr algn="r"/>
            <a:r>
              <a:rPr lang="en-US" sz="1000" dirty="0"/>
              <a:t/>
            </a:r>
            <a:br>
              <a:rPr lang="en-US" sz="1000" dirty="0"/>
            </a:br>
            <a:r>
              <a:rPr lang="en-US" dirty="0" smtClean="0"/>
              <a:t>~  </a:t>
            </a:r>
            <a:r>
              <a:rPr lang="en-US" i="1" dirty="0" smtClean="0">
                <a:latin typeface="Lucida Calligraphy" pitchFamily="66" charset="0"/>
              </a:rPr>
              <a:t>Ayurvedic Proverb</a:t>
            </a:r>
            <a:endParaRPr lang="en-US" i="1" dirty="0">
              <a:latin typeface="Lucida Calligraphy" pitchFamily="66" charset="0"/>
            </a:endParaRPr>
          </a:p>
        </p:txBody>
      </p:sp>
      <p:pic>
        <p:nvPicPr>
          <p:cNvPr id="6" name="Picture 4"/>
          <p:cNvPicPr>
            <a:picLocks noChangeAspect="1" noChangeArrowheads="1"/>
          </p:cNvPicPr>
          <p:nvPr/>
        </p:nvPicPr>
        <p:blipFill>
          <a:blip r:embed="rId2" cstate="print"/>
          <a:srcRect/>
          <a:stretch>
            <a:fillRect/>
          </a:stretch>
        </p:blipFill>
        <p:spPr bwMode="auto">
          <a:xfrm>
            <a:off x="1569521" y="3249506"/>
            <a:ext cx="9144000" cy="23431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1">
            <a:extLst>
              <a:ext uri="{FF2B5EF4-FFF2-40B4-BE49-F238E27FC236}">
                <a16:creationId xmlns:a16="http://schemas.microsoft.com/office/drawing/2014/main" xmlns="" id="{D6AF5F85-2B57-4263-AFC3-250682F5FAC5}"/>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600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extBox 2">
            <a:extLst>
              <a:ext uri="{FF2B5EF4-FFF2-40B4-BE49-F238E27FC236}">
                <a16:creationId xmlns:a16="http://schemas.microsoft.com/office/drawing/2014/main" xmlns="" id="{B6A79401-165B-49A4-ADEE-D5DF28AB2BAD}"/>
              </a:ext>
            </a:extLst>
          </p:cNvPr>
          <p:cNvSpPr txBox="1">
            <a:spLocks noChangeArrowheads="1"/>
          </p:cNvSpPr>
          <p:nvPr/>
        </p:nvSpPr>
        <p:spPr bwMode="auto">
          <a:xfrm>
            <a:off x="2944757" y="1790433"/>
            <a:ext cx="6066026" cy="850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en-IN" altLang="en-US" sz="4230">
                <a:solidFill>
                  <a:srgbClr val="00ADEF"/>
                </a:solidFill>
                <a:latin typeface="Times New Roman" panose="02020603050405020304" pitchFamily="18" charset="0"/>
              </a:rPr>
              <a:t>Nutraceutical Supplements</a:t>
            </a:r>
          </a:p>
          <a:p>
            <a:pPr eaLnBrk="1" hangingPunct="1">
              <a:lnSpc>
                <a:spcPct val="100000"/>
              </a:lnSpc>
              <a:spcBef>
                <a:spcPct val="0"/>
              </a:spcBef>
              <a:buFontTx/>
              <a:buNone/>
              <a:defRPr/>
            </a:pPr>
            <a:endParaRPr lang="en-IN" altLang="en-US" sz="698"/>
          </a:p>
        </p:txBody>
      </p:sp>
      <p:sp>
        <p:nvSpPr>
          <p:cNvPr id="40964" name="TextBox 3">
            <a:extLst>
              <a:ext uri="{FF2B5EF4-FFF2-40B4-BE49-F238E27FC236}">
                <a16:creationId xmlns:a16="http://schemas.microsoft.com/office/drawing/2014/main" xmlns="" id="{7A340DAA-EC6C-4C10-8EE0-7BE19E1C2C43}"/>
              </a:ext>
            </a:extLst>
          </p:cNvPr>
          <p:cNvSpPr txBox="1">
            <a:spLocks noChangeArrowheads="1"/>
          </p:cNvSpPr>
          <p:nvPr/>
        </p:nvSpPr>
        <p:spPr bwMode="auto">
          <a:xfrm>
            <a:off x="9395114" y="6201241"/>
            <a:ext cx="369676" cy="33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defRPr/>
            </a:pPr>
            <a:r>
              <a:rPr lang="en-IN" altLang="en-US" sz="853">
                <a:solidFill>
                  <a:srgbClr val="FFFFFF"/>
                </a:solidFill>
                <a:latin typeface="Arial" panose="020B0604020202020204" pitchFamily="34" charset="0"/>
              </a:rPr>
              <a:t>28</a:t>
            </a:r>
          </a:p>
          <a:p>
            <a:pPr eaLnBrk="1" hangingPunct="1">
              <a:lnSpc>
                <a:spcPct val="100000"/>
              </a:lnSpc>
              <a:spcBef>
                <a:spcPct val="0"/>
              </a:spcBef>
              <a:buFontTx/>
              <a:buNone/>
              <a:defRPr/>
            </a:pPr>
            <a:endParaRPr lang="en-IN" altLang="en-US" sz="698"/>
          </a:p>
        </p:txBody>
      </p:sp>
    </p:spTree>
    <p:extLst>
      <p:ext uri="{BB962C8B-B14F-4D97-AF65-F5344CB8AC3E}">
        <p14:creationId xmlns:p14="http://schemas.microsoft.com/office/powerpoint/2010/main" val="291029164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3037" y="211137"/>
            <a:ext cx="11910377" cy="6329363"/>
          </a:xfrm>
          <a:prstGeom prst="rect">
            <a:avLst/>
          </a:prstGeom>
        </p:spPr>
      </p:pic>
    </p:spTree>
    <p:extLst>
      <p:ext uri="{BB962C8B-B14F-4D97-AF65-F5344CB8AC3E}">
        <p14:creationId xmlns:p14="http://schemas.microsoft.com/office/powerpoint/2010/main" val="41468026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healthierhappierwiser.files.wordpress.com/2011/01/fotolia_17619763_xs.jpg"/>
          <p:cNvPicPr>
            <a:picLocks noChangeAspect="1" noChangeArrowheads="1"/>
          </p:cNvPicPr>
          <p:nvPr/>
        </p:nvPicPr>
        <p:blipFill>
          <a:blip r:embed="rId2" cstate="print"/>
          <a:srcRect/>
          <a:stretch>
            <a:fillRect/>
          </a:stretch>
        </p:blipFill>
        <p:spPr bwMode="auto">
          <a:xfrm>
            <a:off x="7518400" y="-16933"/>
            <a:ext cx="4673600" cy="6874933"/>
          </a:xfrm>
          <a:prstGeom prst="rect">
            <a:avLst/>
          </a:prstGeom>
          <a:noFill/>
          <a:ln w="9525">
            <a:noFill/>
            <a:miter lim="800000"/>
            <a:headEnd/>
            <a:tailEnd/>
          </a:ln>
        </p:spPr>
      </p:pic>
      <p:pic>
        <p:nvPicPr>
          <p:cNvPr id="7170" name="Picture 2" descr="http://myehelps.com/media/catalog/product/f/r/how_toxins_affect_our_health.jpg"/>
          <p:cNvPicPr>
            <a:picLocks noChangeAspect="1" noChangeArrowheads="1"/>
          </p:cNvPicPr>
          <p:nvPr/>
        </p:nvPicPr>
        <p:blipFill>
          <a:blip r:embed="rId3" cstate="print"/>
          <a:srcRect/>
          <a:stretch>
            <a:fillRect/>
          </a:stretch>
        </p:blipFill>
        <p:spPr bwMode="auto">
          <a:xfrm>
            <a:off x="23285" y="-16933"/>
            <a:ext cx="7596716" cy="6874933"/>
          </a:xfrm>
          <a:prstGeom prst="rect">
            <a:avLst/>
          </a:prstGeom>
          <a:noFill/>
          <a:ln w="9525">
            <a:noFill/>
            <a:miter lim="800000"/>
            <a:headEnd/>
            <a:tailEnd/>
          </a:ln>
        </p:spPr>
      </p:pic>
      <p:pic>
        <p:nvPicPr>
          <p:cNvPr id="4" name="Picture 2" descr="D:\Sami Direct\Pictures for PPT\digestive-system-lg[1].jpg"/>
          <p:cNvPicPr>
            <a:picLocks noChangeAspect="1" noChangeArrowheads="1"/>
          </p:cNvPicPr>
          <p:nvPr/>
        </p:nvPicPr>
        <p:blipFill>
          <a:blip r:embed="rId4" cstate="print"/>
          <a:srcRect/>
          <a:stretch>
            <a:fillRect/>
          </a:stretch>
        </p:blipFill>
        <p:spPr bwMode="auto">
          <a:xfrm>
            <a:off x="3071284" y="3835401"/>
            <a:ext cx="1479549" cy="1638300"/>
          </a:xfrm>
          <a:prstGeom prst="rect">
            <a:avLst/>
          </a:prstGeom>
          <a:noFill/>
          <a:ln w="9525">
            <a:noFill/>
            <a:miter lim="800000"/>
            <a:headEnd/>
            <a:tailEnd/>
          </a:ln>
        </p:spPr>
      </p:pic>
      <p:sp>
        <p:nvSpPr>
          <p:cNvPr id="5" name="Rounded Rectangle 4"/>
          <p:cNvSpPr/>
          <p:nvPr/>
        </p:nvSpPr>
        <p:spPr>
          <a:xfrm>
            <a:off x="7219503" y="3530600"/>
            <a:ext cx="5886900" cy="2336800"/>
          </a:xfrm>
          <a:prstGeom prst="roundRect">
            <a:avLst>
              <a:gd name="adj" fmla="val 13272"/>
            </a:avLst>
          </a:prstGeom>
          <a:solidFill>
            <a:schemeClr val="accent2">
              <a:lumMod val="20000"/>
              <a:lumOff val="80000"/>
            </a:schemeClr>
          </a:solidFill>
          <a:ln>
            <a:noFill/>
          </a:ln>
          <a:effectLst>
            <a:outerShdw blurRad="107950" dist="12700" dir="5400000" algn="ctr">
              <a:srgbClr val="000000"/>
            </a:outerShdw>
          </a:effectLst>
          <a:scene3d>
            <a:camera prst="perspectiveContrastingRightFacing"/>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457189" indent="-457189" algn="just" eaLnBrk="0" hangingPunct="0">
              <a:lnSpc>
                <a:spcPct val="90000"/>
              </a:lnSpc>
              <a:spcBef>
                <a:spcPct val="20000"/>
              </a:spcBef>
              <a:buFontTx/>
              <a:buChar char="•"/>
              <a:defRPr/>
            </a:pPr>
            <a:r>
              <a:rPr lang="en-US" dirty="0">
                <a:solidFill>
                  <a:schemeClr val="tx1"/>
                </a:solidFill>
              </a:rPr>
              <a:t>According to the Royal Society of Medicine (England) more than </a:t>
            </a:r>
            <a:r>
              <a:rPr lang="en-US" sz="3200" dirty="0">
                <a:solidFill>
                  <a:schemeClr val="tx1"/>
                </a:solidFill>
              </a:rPr>
              <a:t>65% </a:t>
            </a:r>
            <a:r>
              <a:rPr lang="en-US" dirty="0">
                <a:solidFill>
                  <a:schemeClr val="tx1"/>
                </a:solidFill>
              </a:rPr>
              <a:t>of different health problems are caused by</a:t>
            </a:r>
            <a:r>
              <a:rPr lang="en-US" sz="3200" dirty="0">
                <a:solidFill>
                  <a:schemeClr val="tx1"/>
                </a:solidFill>
              </a:rPr>
              <a:t> </a:t>
            </a:r>
            <a:r>
              <a:rPr lang="en-US" sz="3200" b="1" dirty="0">
                <a:solidFill>
                  <a:schemeClr val="tx1"/>
                </a:solidFill>
              </a:rPr>
              <a:t>TOXIC COLONS</a:t>
            </a:r>
            <a:endParaRPr lang="en-IN" b="1" dirty="0">
              <a:solidFill>
                <a:schemeClr val="tx1"/>
              </a:solidFill>
            </a:endParaRPr>
          </a:p>
        </p:txBody>
      </p:sp>
      <p:pic>
        <p:nvPicPr>
          <p:cNvPr id="6" name="Picture 2" descr="http://www.dightonrock.com/explanationwhywegainweight_files/image002.jpg"/>
          <p:cNvPicPr>
            <a:picLocks noChangeAspect="1" noChangeArrowheads="1"/>
          </p:cNvPicPr>
          <p:nvPr/>
        </p:nvPicPr>
        <p:blipFill>
          <a:blip r:embed="rId5" cstate="print"/>
          <a:srcRect/>
          <a:stretch>
            <a:fillRect/>
          </a:stretch>
        </p:blipFill>
        <p:spPr bwMode="auto">
          <a:xfrm>
            <a:off x="7620000" y="0"/>
            <a:ext cx="4572000" cy="6858000"/>
          </a:xfrm>
          <a:prstGeom prst="rect">
            <a:avLst/>
          </a:prstGeom>
          <a:noFill/>
          <a:ln w="9525">
            <a:noFill/>
            <a:miter lim="800000"/>
            <a:headEnd/>
            <a:tailEnd/>
          </a:ln>
        </p:spPr>
      </p:pic>
      <p:pic>
        <p:nvPicPr>
          <p:cNvPr id="268289" name="Picture 1"/>
          <p:cNvPicPr>
            <a:picLocks noChangeAspect="1" noChangeArrowheads="1"/>
          </p:cNvPicPr>
          <p:nvPr/>
        </p:nvPicPr>
        <p:blipFill>
          <a:blip r:embed="rId6" cstate="print"/>
          <a:srcRect/>
          <a:stretch>
            <a:fillRect/>
          </a:stretch>
        </p:blipFill>
        <p:spPr bwMode="auto">
          <a:xfrm>
            <a:off x="10314517" y="584200"/>
            <a:ext cx="1877483" cy="5892800"/>
          </a:xfrm>
          <a:prstGeom prst="rect">
            <a:avLst/>
          </a:prstGeom>
          <a:noFill/>
          <a:ln w="9525">
            <a:noFill/>
            <a:miter lim="800000"/>
            <a:headEnd/>
            <a:tailEnd/>
          </a:ln>
        </p:spPr>
      </p:pic>
      <p:sp>
        <p:nvSpPr>
          <p:cNvPr id="9" name="Rectangle 8"/>
          <p:cNvSpPr/>
          <p:nvPr/>
        </p:nvSpPr>
        <p:spPr>
          <a:xfrm>
            <a:off x="152400" y="54429"/>
            <a:ext cx="1219506" cy="553998"/>
          </a:xfrm>
          <a:prstGeom prst="rect">
            <a:avLst/>
          </a:prstGeom>
          <a:noFill/>
        </p:spPr>
        <p:txBody>
          <a:bodyPr wrap="square" lIns="91440" tIns="45720" rIns="91440" bIns="45720">
            <a:spAutoFit/>
          </a:bodyPr>
          <a:lstStyle/>
          <a:p>
            <a:pPr algn="ctr"/>
            <a:r>
              <a:rPr lang="en-US" sz="3000" b="0" cap="none" spc="0" dirty="0" smtClean="0">
                <a:ln w="0"/>
                <a:solidFill>
                  <a:schemeClr val="accent2">
                    <a:lumMod val="75000"/>
                  </a:schemeClr>
                </a:solidFill>
                <a:effectLst>
                  <a:outerShdw blurRad="38100" dist="19050" dir="2700000" algn="tl" rotWithShape="0">
                    <a:schemeClr val="dk1">
                      <a:alpha val="40000"/>
                    </a:schemeClr>
                  </a:outerShdw>
                </a:effectLst>
              </a:rPr>
              <a:t>Detox</a:t>
            </a:r>
            <a:endParaRPr lang="en-US" sz="3000" b="0" cap="none" spc="0" dirty="0">
              <a:ln w="0"/>
              <a:solidFill>
                <a:schemeClr val="accent2">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0449962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edge">
                                      <p:cBhvr>
                                        <p:cTn id="7" dur="1000"/>
                                        <p:tgtEl>
                                          <p:spTgt spid="7170"/>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childTnLst>
                                </p:cTn>
                              </p:par>
                              <p:par>
                                <p:cTn id="17" presetID="12" presetClass="entr" presetSubtype="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Right)">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lide(fromBottom)">
                                      <p:cBhvr>
                                        <p:cTn id="24" dur="500"/>
                                        <p:tgtEl>
                                          <p:spTgt spid="6"/>
                                        </p:tgtEl>
                                      </p:cBhvr>
                                    </p:animEffect>
                                  </p:childTnLst>
                                </p:cTn>
                              </p:par>
                              <p:par>
                                <p:cTn id="25" presetID="22" presetClass="entr" presetSubtype="2" fill="hold" nodeType="withEffect">
                                  <p:stCondLst>
                                    <p:cond delay="0"/>
                                  </p:stCondLst>
                                  <p:childTnLst>
                                    <p:set>
                                      <p:cBhvr>
                                        <p:cTn id="26" dur="1" fill="hold">
                                          <p:stCondLst>
                                            <p:cond delay="0"/>
                                          </p:stCondLst>
                                        </p:cTn>
                                        <p:tgtEl>
                                          <p:spTgt spid="268289"/>
                                        </p:tgtEl>
                                        <p:attrNameLst>
                                          <p:attrName>style.visibility</p:attrName>
                                        </p:attrNameLst>
                                      </p:cBhvr>
                                      <p:to>
                                        <p:strVal val="visible"/>
                                      </p:to>
                                    </p:set>
                                    <p:animEffect transition="in" filter="wipe(right)">
                                      <p:cBhvr>
                                        <p:cTn id="27" dur="500"/>
                                        <p:tgtEl>
                                          <p:spTgt spid="268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4.bp.blogspot.com/-cTq8923QISY/Tc4ovTsQyiI/AAAAAAAAAE8/Kls9-ogVEhE/s1600/wat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16743" y="1109436"/>
            <a:ext cx="2505075" cy="43189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1788" y="46267"/>
            <a:ext cx="12140212"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5088" tIns="47544" rIns="95088" bIns="47544" anchor="ctr">
            <a:sp3d extrusionH="57150">
              <a:bevelT w="38100" h="38100"/>
            </a:sp3d>
          </a:bodyPr>
          <a:lstStyle/>
          <a:p>
            <a:pPr algn="ctr">
              <a:defRPr/>
            </a:pPr>
            <a:endParaRPr lang="en-IN" sz="3700" b="1" dirty="0"/>
          </a:p>
        </p:txBody>
      </p:sp>
      <p:sp>
        <p:nvSpPr>
          <p:cNvPr id="5" name="Title 1"/>
          <p:cNvSpPr txBox="1">
            <a:spLocks/>
          </p:cNvSpPr>
          <p:nvPr/>
        </p:nvSpPr>
        <p:spPr>
          <a:xfrm>
            <a:off x="798270" y="29535"/>
            <a:ext cx="9144000" cy="535531"/>
          </a:xfrm>
          <a:prstGeom prst="rect">
            <a:avLst/>
          </a:prstGeom>
        </p:spPr>
        <p:txBody>
          <a:bodyP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bg1"/>
                </a:solidFill>
                <a:effectLst/>
                <a:uLnTx/>
                <a:uFillTx/>
                <a:latin typeface="Arial Rounded MT Bold" pitchFamily="34" charset="0"/>
                <a:ea typeface="+mj-ea"/>
                <a:cs typeface="+mj-cs"/>
              </a:rPr>
              <a:t>Importance of drinking Water</a:t>
            </a:r>
            <a:endParaRPr kumimoji="0" lang="en-US" sz="2800" b="0"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sp>
        <p:nvSpPr>
          <p:cNvPr id="6" name="TextBox 5"/>
          <p:cNvSpPr txBox="1"/>
          <p:nvPr/>
        </p:nvSpPr>
        <p:spPr>
          <a:xfrm>
            <a:off x="123371" y="1112010"/>
            <a:ext cx="8512633" cy="4031873"/>
          </a:xfrm>
          <a:prstGeom prst="rect">
            <a:avLst/>
          </a:prstGeom>
          <a:noFill/>
        </p:spPr>
        <p:txBody>
          <a:bodyPr wrap="square" rtlCol="0">
            <a:spAutoFit/>
          </a:bodyPr>
          <a:lstStyle/>
          <a:p>
            <a:pPr marL="457200" indent="-457200">
              <a:buFont typeface="Wingdings" pitchFamily="2" charset="2"/>
              <a:buChar char="q"/>
            </a:pPr>
            <a:r>
              <a:rPr lang="en-US" sz="2400" b="1" dirty="0" smtClean="0"/>
              <a:t>2 glasses </a:t>
            </a:r>
            <a:r>
              <a:rPr lang="en-US" sz="2400" dirty="0" smtClean="0"/>
              <a:t>– After waking up; </a:t>
            </a:r>
            <a:r>
              <a:rPr lang="en-US" sz="2400" dirty="0" smtClean="0">
                <a:solidFill>
                  <a:srgbClr val="000099"/>
                </a:solidFill>
              </a:rPr>
              <a:t>activate internal organs.</a:t>
            </a:r>
          </a:p>
          <a:p>
            <a:pPr marL="457200" indent="-457200">
              <a:buFont typeface="Wingdings" pitchFamily="2" charset="2"/>
              <a:buChar char="q"/>
            </a:pPr>
            <a:endParaRPr lang="en-US" sz="2800" dirty="0" smtClean="0">
              <a:solidFill>
                <a:srgbClr val="000099"/>
              </a:solidFill>
            </a:endParaRPr>
          </a:p>
          <a:p>
            <a:pPr marL="457200" indent="-457200">
              <a:buFont typeface="Wingdings" pitchFamily="2" charset="2"/>
              <a:buChar char="q"/>
            </a:pPr>
            <a:r>
              <a:rPr lang="en-US" sz="2400" b="1" dirty="0" smtClean="0"/>
              <a:t>1 glass </a:t>
            </a:r>
            <a:r>
              <a:rPr lang="en-US" sz="2400" dirty="0" smtClean="0"/>
              <a:t>– Before taking bath; </a:t>
            </a:r>
            <a:r>
              <a:rPr lang="en-US" sz="2400" dirty="0" smtClean="0">
                <a:solidFill>
                  <a:srgbClr val="000099"/>
                </a:solidFill>
              </a:rPr>
              <a:t>lowers blood pressure.</a:t>
            </a:r>
          </a:p>
          <a:p>
            <a:pPr marL="457200" indent="-457200">
              <a:buFont typeface="Wingdings" pitchFamily="2" charset="2"/>
              <a:buChar char="q"/>
            </a:pPr>
            <a:endParaRPr lang="en-US" sz="2800" dirty="0" smtClean="0">
              <a:solidFill>
                <a:srgbClr val="000099"/>
              </a:solidFill>
            </a:endParaRPr>
          </a:p>
          <a:p>
            <a:pPr marL="457200" indent="-457200">
              <a:buFont typeface="Wingdings" pitchFamily="2" charset="2"/>
              <a:buChar char="q"/>
            </a:pPr>
            <a:r>
              <a:rPr lang="en-US" sz="2400" b="1" dirty="0" smtClean="0"/>
              <a:t>3 glasses </a:t>
            </a:r>
            <a:r>
              <a:rPr lang="en-US" sz="2400" dirty="0" smtClean="0"/>
              <a:t>– 1 glass 30 minutes before each meal; </a:t>
            </a:r>
            <a:r>
              <a:rPr lang="en-US" sz="2400" dirty="0" smtClean="0">
                <a:solidFill>
                  <a:srgbClr val="000099"/>
                </a:solidFill>
              </a:rPr>
              <a:t>digestion.</a:t>
            </a:r>
          </a:p>
          <a:p>
            <a:pPr marL="457200" indent="-457200">
              <a:buFont typeface="Wingdings" pitchFamily="2" charset="2"/>
              <a:buChar char="q"/>
            </a:pPr>
            <a:endParaRPr lang="en-US" sz="2800" dirty="0" smtClean="0">
              <a:solidFill>
                <a:srgbClr val="000099"/>
              </a:solidFill>
            </a:endParaRPr>
          </a:p>
          <a:p>
            <a:pPr marL="457200" indent="-457200">
              <a:buFont typeface="Wingdings" pitchFamily="2" charset="2"/>
              <a:buChar char="q"/>
            </a:pPr>
            <a:r>
              <a:rPr lang="en-US" sz="2400" b="1" dirty="0" smtClean="0"/>
              <a:t>1 glass </a:t>
            </a:r>
            <a:r>
              <a:rPr lang="en-US" sz="2400" dirty="0" smtClean="0"/>
              <a:t>– before sleep; </a:t>
            </a:r>
            <a:r>
              <a:rPr lang="en-US" sz="2400" dirty="0" smtClean="0">
                <a:solidFill>
                  <a:srgbClr val="000099"/>
                </a:solidFill>
              </a:rPr>
              <a:t>avoid stroke or heart attack.</a:t>
            </a:r>
          </a:p>
          <a:p>
            <a:pPr marL="457200" indent="-457200">
              <a:buFont typeface="Wingdings" pitchFamily="2" charset="2"/>
              <a:buChar char="q"/>
            </a:pPr>
            <a:endParaRPr lang="en-US" sz="2800" dirty="0" smtClean="0">
              <a:solidFill>
                <a:srgbClr val="000099"/>
              </a:solidFill>
            </a:endParaRPr>
          </a:p>
          <a:p>
            <a:pPr marL="457200" indent="-457200">
              <a:buFont typeface="Wingdings" pitchFamily="2" charset="2"/>
              <a:buChar char="q"/>
            </a:pPr>
            <a:r>
              <a:rPr lang="en-US" sz="2400" b="1" dirty="0" smtClean="0"/>
              <a:t>3 to 5 glasses </a:t>
            </a:r>
            <a:r>
              <a:rPr lang="en-US" sz="2400" dirty="0" smtClean="0"/>
              <a:t>– anytime thru out the day; </a:t>
            </a:r>
            <a:r>
              <a:rPr lang="en-US" sz="2400" dirty="0" smtClean="0">
                <a:solidFill>
                  <a:srgbClr val="000099"/>
                </a:solidFill>
              </a:rPr>
              <a:t>to clean body and remove waste.</a:t>
            </a:r>
          </a:p>
        </p:txBody>
      </p:sp>
      <p:sp>
        <p:nvSpPr>
          <p:cNvPr id="7" name="TextBox 6"/>
          <p:cNvSpPr txBox="1"/>
          <p:nvPr/>
        </p:nvSpPr>
        <p:spPr>
          <a:xfrm>
            <a:off x="8617852" y="5575762"/>
            <a:ext cx="3048000"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1800" b="1" dirty="0" smtClean="0"/>
              <a:t>We require 1 liter of water for every 20 kgs of body weight.</a:t>
            </a:r>
            <a:endParaRPr lang="en-US" sz="1800" b="1" dirty="0"/>
          </a:p>
        </p:txBody>
      </p:sp>
      <p:sp>
        <p:nvSpPr>
          <p:cNvPr id="8" name="Rectangle 7"/>
          <p:cNvSpPr/>
          <p:nvPr/>
        </p:nvSpPr>
        <p:spPr>
          <a:xfrm>
            <a:off x="114300" y="-34471"/>
            <a:ext cx="1219506" cy="553998"/>
          </a:xfrm>
          <a:prstGeom prst="rect">
            <a:avLst/>
          </a:prstGeom>
          <a:noFill/>
        </p:spPr>
        <p:txBody>
          <a:bodyPr wrap="square" lIns="91440" tIns="45720" rIns="91440" bIns="45720">
            <a:spAutoFit/>
          </a:bodyPr>
          <a:lstStyle/>
          <a:p>
            <a:pPr algn="ctr"/>
            <a:r>
              <a:rPr lang="en-US" sz="3000" b="0" cap="none" spc="0" dirty="0" smtClean="0">
                <a:ln w="0"/>
                <a:solidFill>
                  <a:schemeClr val="accent2">
                    <a:lumMod val="75000"/>
                  </a:schemeClr>
                </a:solidFill>
                <a:effectLst>
                  <a:outerShdw blurRad="38100" dist="19050" dir="2700000" algn="tl" rotWithShape="0">
                    <a:schemeClr val="dk1">
                      <a:alpha val="40000"/>
                    </a:schemeClr>
                  </a:outerShdw>
                </a:effectLst>
              </a:rPr>
              <a:t>Detox</a:t>
            </a:r>
            <a:endParaRPr lang="en-US" sz="3000" b="0" cap="none" spc="0" dirty="0">
              <a:ln w="0"/>
              <a:solidFill>
                <a:schemeClr val="accent2">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4718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wipe(left)">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wipe(left)">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wipe(left)">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80">
                                          <p:stCondLst>
                                            <p:cond delay="0"/>
                                          </p:stCondLst>
                                        </p:cTn>
                                        <p:tgtEl>
                                          <p:spTgt spid="7"/>
                                        </p:tgtEl>
                                      </p:cBhvr>
                                    </p:animEffect>
                                    <p:anim calcmode="lin" valueType="num">
                                      <p:cBhvr>
                                        <p:cTn id="3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8" dur="26">
                                          <p:stCondLst>
                                            <p:cond delay="650"/>
                                          </p:stCondLst>
                                        </p:cTn>
                                        <p:tgtEl>
                                          <p:spTgt spid="7"/>
                                        </p:tgtEl>
                                      </p:cBhvr>
                                      <p:to x="100000" y="60000"/>
                                    </p:animScale>
                                    <p:animScale>
                                      <p:cBhvr>
                                        <p:cTn id="39" dur="166" decel="50000">
                                          <p:stCondLst>
                                            <p:cond delay="676"/>
                                          </p:stCondLst>
                                        </p:cTn>
                                        <p:tgtEl>
                                          <p:spTgt spid="7"/>
                                        </p:tgtEl>
                                      </p:cBhvr>
                                      <p:to x="100000" y="100000"/>
                                    </p:animScale>
                                    <p:animScale>
                                      <p:cBhvr>
                                        <p:cTn id="40" dur="26">
                                          <p:stCondLst>
                                            <p:cond delay="1312"/>
                                          </p:stCondLst>
                                        </p:cTn>
                                        <p:tgtEl>
                                          <p:spTgt spid="7"/>
                                        </p:tgtEl>
                                      </p:cBhvr>
                                      <p:to x="100000" y="80000"/>
                                    </p:animScale>
                                    <p:animScale>
                                      <p:cBhvr>
                                        <p:cTn id="41" dur="166" decel="50000">
                                          <p:stCondLst>
                                            <p:cond delay="1338"/>
                                          </p:stCondLst>
                                        </p:cTn>
                                        <p:tgtEl>
                                          <p:spTgt spid="7"/>
                                        </p:tgtEl>
                                      </p:cBhvr>
                                      <p:to x="100000" y="100000"/>
                                    </p:animScale>
                                    <p:animScale>
                                      <p:cBhvr>
                                        <p:cTn id="42" dur="26">
                                          <p:stCondLst>
                                            <p:cond delay="1642"/>
                                          </p:stCondLst>
                                        </p:cTn>
                                        <p:tgtEl>
                                          <p:spTgt spid="7"/>
                                        </p:tgtEl>
                                      </p:cBhvr>
                                      <p:to x="100000" y="90000"/>
                                    </p:animScale>
                                    <p:animScale>
                                      <p:cBhvr>
                                        <p:cTn id="43" dur="166" decel="50000">
                                          <p:stCondLst>
                                            <p:cond delay="1668"/>
                                          </p:stCondLst>
                                        </p:cTn>
                                        <p:tgtEl>
                                          <p:spTgt spid="7"/>
                                        </p:tgtEl>
                                      </p:cBhvr>
                                      <p:to x="100000" y="100000"/>
                                    </p:animScale>
                                    <p:animScale>
                                      <p:cBhvr>
                                        <p:cTn id="44" dur="26">
                                          <p:stCondLst>
                                            <p:cond delay="1808"/>
                                          </p:stCondLst>
                                        </p:cTn>
                                        <p:tgtEl>
                                          <p:spTgt spid="7"/>
                                        </p:tgtEl>
                                      </p:cBhvr>
                                      <p:to x="100000" y="95000"/>
                                    </p:animScale>
                                    <p:animScale>
                                      <p:cBhvr>
                                        <p:cTn id="4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38</a:t>
            </a:fld>
            <a:endParaRPr lang="en-IN"/>
          </a:p>
        </p:txBody>
      </p:sp>
      <p:pic>
        <p:nvPicPr>
          <p:cNvPr id="5122" name="Picture 2"/>
          <p:cNvPicPr>
            <a:picLocks noChangeAspect="1" noChangeArrowheads="1"/>
          </p:cNvPicPr>
          <p:nvPr/>
        </p:nvPicPr>
        <p:blipFill>
          <a:blip r:embed="rId2" cstate="print"/>
          <a:srcRect/>
          <a:stretch>
            <a:fillRect/>
          </a:stretch>
        </p:blipFill>
        <p:spPr bwMode="auto">
          <a:xfrm>
            <a:off x="0" y="0"/>
            <a:ext cx="12192000" cy="6589486"/>
          </a:xfrm>
          <a:prstGeom prst="rect">
            <a:avLst/>
          </a:prstGeom>
          <a:noFill/>
          <a:ln w="9525">
            <a:noFill/>
            <a:miter lim="800000"/>
            <a:headEnd/>
            <a:tailEnd/>
          </a:ln>
          <a:effectLst/>
        </p:spPr>
      </p:pic>
      <p:sp>
        <p:nvSpPr>
          <p:cNvPr id="6" name="Rectangle 5"/>
          <p:cNvSpPr/>
          <p:nvPr/>
        </p:nvSpPr>
        <p:spPr>
          <a:xfrm>
            <a:off x="457200" y="244929"/>
            <a:ext cx="1219506" cy="553998"/>
          </a:xfrm>
          <a:prstGeom prst="rect">
            <a:avLst/>
          </a:prstGeom>
          <a:noFill/>
        </p:spPr>
        <p:txBody>
          <a:bodyPr wrap="square" lIns="91440" tIns="45720" rIns="91440" bIns="45720">
            <a:spAutoFit/>
          </a:bodyPr>
          <a:lstStyle/>
          <a:p>
            <a:pPr algn="ctr"/>
            <a:r>
              <a:rPr lang="en-US" sz="3000" b="0" cap="none" spc="0" dirty="0" smtClean="0">
                <a:ln w="0"/>
                <a:solidFill>
                  <a:schemeClr val="accent2">
                    <a:lumMod val="75000"/>
                  </a:schemeClr>
                </a:solidFill>
                <a:effectLst>
                  <a:outerShdw blurRad="38100" dist="19050" dir="2700000" algn="tl" rotWithShape="0">
                    <a:schemeClr val="dk1">
                      <a:alpha val="40000"/>
                    </a:schemeClr>
                  </a:outerShdw>
                </a:effectLst>
              </a:rPr>
              <a:t>Detox</a:t>
            </a:r>
            <a:endParaRPr lang="en-US" sz="3000" b="0" cap="none" spc="0" dirty="0">
              <a:ln w="0"/>
              <a:solidFill>
                <a:schemeClr val="accent2">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365767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7" descr="http://www.livertransplantindia.com/images/alcoholic.jpg"/>
          <p:cNvPicPr>
            <a:picLocks noChangeAspect="1" noChangeArrowheads="1"/>
          </p:cNvPicPr>
          <p:nvPr/>
        </p:nvPicPr>
        <p:blipFill>
          <a:blip r:embed="rId2" cstate="print"/>
          <a:srcRect/>
          <a:stretch>
            <a:fillRect/>
          </a:stretch>
        </p:blipFill>
        <p:spPr bwMode="auto">
          <a:xfrm>
            <a:off x="4978401" y="736600"/>
            <a:ext cx="3213100" cy="2159000"/>
          </a:xfrm>
          <a:prstGeom prst="rect">
            <a:avLst/>
          </a:prstGeom>
          <a:noFill/>
          <a:ln w="9525">
            <a:noFill/>
            <a:miter lim="800000"/>
            <a:headEnd/>
            <a:tailEnd/>
          </a:ln>
        </p:spPr>
      </p:pic>
      <p:sp>
        <p:nvSpPr>
          <p:cNvPr id="6" name="TextBox 5"/>
          <p:cNvSpPr txBox="1">
            <a:spLocks noChangeArrowheads="1"/>
          </p:cNvSpPr>
          <p:nvPr/>
        </p:nvSpPr>
        <p:spPr bwMode="auto">
          <a:xfrm>
            <a:off x="2264236" y="932552"/>
            <a:ext cx="2438400" cy="1600434"/>
          </a:xfrm>
          <a:prstGeom prst="rect">
            <a:avLst/>
          </a:prstGeom>
          <a:noFill/>
          <a:ln w="9525">
            <a:noFill/>
            <a:miter lim="800000"/>
            <a:headEnd/>
            <a:tailEnd/>
          </a:ln>
        </p:spPr>
        <p:txBody>
          <a:bodyPr lIns="121917" tIns="60958" rIns="121917" bIns="60958">
            <a:spAutoFit/>
          </a:bodyPr>
          <a:lstStyle/>
          <a:p>
            <a:pPr algn="ctr"/>
            <a:r>
              <a:rPr lang="en-US" sz="3200" b="1" dirty="0">
                <a:solidFill>
                  <a:srgbClr val="000066"/>
                </a:solidFill>
                <a:latin typeface="Arial Narrow" pitchFamily="34" charset="0"/>
              </a:rPr>
              <a:t>Prevents </a:t>
            </a:r>
          </a:p>
          <a:p>
            <a:pPr algn="ctr"/>
            <a:r>
              <a:rPr lang="en-US" sz="3200" b="1" dirty="0">
                <a:solidFill>
                  <a:srgbClr val="000066"/>
                </a:solidFill>
                <a:latin typeface="Arial Narrow" pitchFamily="34" charset="0"/>
              </a:rPr>
              <a:t>Degeneration</a:t>
            </a:r>
          </a:p>
          <a:p>
            <a:pPr algn="ctr"/>
            <a:r>
              <a:rPr lang="en-US" sz="3200" b="1" dirty="0">
                <a:solidFill>
                  <a:srgbClr val="000066"/>
                </a:solidFill>
                <a:latin typeface="Arial Narrow" pitchFamily="34" charset="0"/>
              </a:rPr>
              <a:t>of  the Liver</a:t>
            </a:r>
          </a:p>
        </p:txBody>
      </p:sp>
      <p:pic>
        <p:nvPicPr>
          <p:cNvPr id="65540" name="Picture 2"/>
          <p:cNvPicPr>
            <a:picLocks noChangeAspect="1" noChangeArrowheads="1"/>
          </p:cNvPicPr>
          <p:nvPr/>
        </p:nvPicPr>
        <p:blipFill>
          <a:blip r:embed="rId3" cstate="print"/>
          <a:srcRect/>
          <a:stretch>
            <a:fillRect/>
          </a:stretch>
        </p:blipFill>
        <p:spPr bwMode="auto">
          <a:xfrm>
            <a:off x="246743" y="830932"/>
            <a:ext cx="1727200" cy="2704748"/>
          </a:xfrm>
          <a:prstGeom prst="rect">
            <a:avLst/>
          </a:prstGeom>
          <a:noFill/>
          <a:ln w="9525">
            <a:noFill/>
            <a:miter lim="800000"/>
            <a:headEnd/>
            <a:tailEnd/>
          </a:ln>
        </p:spPr>
      </p:pic>
      <p:pic>
        <p:nvPicPr>
          <p:cNvPr id="8" name="Picture 5"/>
          <p:cNvPicPr>
            <a:picLocks noChangeAspect="1" noChangeArrowheads="1"/>
          </p:cNvPicPr>
          <p:nvPr/>
        </p:nvPicPr>
        <p:blipFill>
          <a:blip r:embed="rId4" cstate="print"/>
          <a:srcRect/>
          <a:stretch>
            <a:fillRect/>
          </a:stretch>
        </p:blipFill>
        <p:spPr bwMode="auto">
          <a:xfrm>
            <a:off x="174172" y="3661228"/>
            <a:ext cx="2137833" cy="2819400"/>
          </a:xfrm>
          <a:prstGeom prst="rect">
            <a:avLst/>
          </a:prstGeom>
          <a:noFill/>
          <a:ln w="9525">
            <a:noFill/>
            <a:miter lim="800000"/>
            <a:headEnd/>
            <a:tailEnd/>
          </a:ln>
        </p:spPr>
      </p:pic>
      <p:pic>
        <p:nvPicPr>
          <p:cNvPr id="65543" name="Picture 5" descr="http://www.extremeliversupport.com/Graphics/liver_stages_final.jpg"/>
          <p:cNvPicPr>
            <a:picLocks noChangeAspect="1" noChangeArrowheads="1"/>
          </p:cNvPicPr>
          <p:nvPr/>
        </p:nvPicPr>
        <p:blipFill>
          <a:blip r:embed="rId5" cstate="print"/>
          <a:srcRect/>
          <a:stretch>
            <a:fillRect/>
          </a:stretch>
        </p:blipFill>
        <p:spPr bwMode="auto">
          <a:xfrm>
            <a:off x="6350000" y="3032959"/>
            <a:ext cx="5651500" cy="3545641"/>
          </a:xfrm>
          <a:prstGeom prst="rect">
            <a:avLst/>
          </a:prstGeom>
          <a:noFill/>
          <a:ln w="9525">
            <a:noFill/>
            <a:miter lim="800000"/>
            <a:headEnd/>
            <a:tailEnd/>
          </a:ln>
        </p:spPr>
      </p:pic>
      <p:pic>
        <p:nvPicPr>
          <p:cNvPr id="65544" name="Picture 9" descr="http://t1.gstatic.com/images?q=tbn:ANd9GcSep0NHkQvPIB6xsBqH6ESNB4HTJS3bn8HmZDiudKwHipTfZ0xFiw"/>
          <p:cNvPicPr>
            <a:picLocks noChangeAspect="1" noChangeArrowheads="1"/>
          </p:cNvPicPr>
          <p:nvPr/>
        </p:nvPicPr>
        <p:blipFill>
          <a:blip r:embed="rId6" cstate="print"/>
          <a:srcRect/>
          <a:stretch>
            <a:fillRect/>
          </a:stretch>
        </p:blipFill>
        <p:spPr bwMode="auto">
          <a:xfrm>
            <a:off x="8229600" y="584200"/>
            <a:ext cx="3759200" cy="2159000"/>
          </a:xfrm>
          <a:prstGeom prst="rect">
            <a:avLst/>
          </a:prstGeom>
          <a:noFill/>
          <a:ln w="9525">
            <a:noFill/>
            <a:miter lim="800000"/>
            <a:headEnd/>
            <a:tailEnd/>
          </a:ln>
        </p:spPr>
      </p:pic>
      <p:pic>
        <p:nvPicPr>
          <p:cNvPr id="65545" name="Picture 13" descr="http://2.bp.blogspot.com/-7gjb0RWIKxE/USKXH57CZYI/AAAAAAAAJsg/EOdfVjRrHI4/s400/ONION-RINGS.png"/>
          <p:cNvPicPr>
            <a:picLocks noChangeAspect="1" noChangeArrowheads="1"/>
          </p:cNvPicPr>
          <p:nvPr/>
        </p:nvPicPr>
        <p:blipFill>
          <a:blip r:embed="rId7" cstate="print"/>
          <a:srcRect/>
          <a:stretch>
            <a:fillRect/>
          </a:stretch>
        </p:blipFill>
        <p:spPr bwMode="auto">
          <a:xfrm>
            <a:off x="2873828" y="2529115"/>
            <a:ext cx="2201333" cy="1562100"/>
          </a:xfrm>
          <a:prstGeom prst="rect">
            <a:avLst/>
          </a:prstGeom>
          <a:noFill/>
          <a:ln w="9525">
            <a:noFill/>
            <a:miter lim="800000"/>
            <a:headEnd/>
            <a:tailEnd/>
          </a:ln>
        </p:spPr>
      </p:pic>
      <p:pic>
        <p:nvPicPr>
          <p:cNvPr id="530435" name="Picture 3" descr="C:\Users\wellness747\Desktop\535198.jpg"/>
          <p:cNvPicPr>
            <a:picLocks noChangeAspect="1" noChangeArrowheads="1"/>
          </p:cNvPicPr>
          <p:nvPr/>
        </p:nvPicPr>
        <p:blipFill>
          <a:blip r:embed="rId8" cstate="print"/>
          <a:srcRect/>
          <a:stretch>
            <a:fillRect/>
          </a:stretch>
        </p:blipFill>
        <p:spPr bwMode="auto">
          <a:xfrm>
            <a:off x="2540003" y="4474032"/>
            <a:ext cx="3416300" cy="2025651"/>
          </a:xfrm>
          <a:prstGeom prst="rect">
            <a:avLst/>
          </a:prstGeom>
          <a:noFill/>
          <a:ln w="9525">
            <a:noFill/>
            <a:miter lim="800000"/>
            <a:headEnd/>
            <a:tailEnd/>
          </a:ln>
        </p:spPr>
      </p:pic>
      <p:sp>
        <p:nvSpPr>
          <p:cNvPr id="12" name="TextBox 11"/>
          <p:cNvSpPr txBox="1"/>
          <p:nvPr/>
        </p:nvSpPr>
        <p:spPr>
          <a:xfrm>
            <a:off x="2540000" y="4417018"/>
            <a:ext cx="2032000" cy="415494"/>
          </a:xfrm>
          <a:prstGeom prst="rect">
            <a:avLst/>
          </a:prstGeom>
          <a:noFill/>
        </p:spPr>
        <p:txBody>
          <a:bodyPr wrap="square" lIns="121917" tIns="60958" rIns="121917" bIns="60958" rtlCol="0">
            <a:spAutoFit/>
          </a:bodyPr>
          <a:lstStyle/>
          <a:p>
            <a:r>
              <a:rPr lang="en-US" sz="1900" b="1" dirty="0" smtClean="0">
                <a:solidFill>
                  <a:schemeClr val="bg1"/>
                </a:solidFill>
              </a:rPr>
              <a:t>Nela Nellikai</a:t>
            </a:r>
            <a:endParaRPr lang="en-US" sz="1900" b="1" dirty="0">
              <a:solidFill>
                <a:schemeClr val="bg1"/>
              </a:solidFill>
            </a:endParaRPr>
          </a:p>
        </p:txBody>
      </p:sp>
      <p:pic>
        <p:nvPicPr>
          <p:cNvPr id="13" name="Picture 3"/>
          <p:cNvPicPr>
            <a:picLocks noChangeAspect="1" noChangeArrowheads="1"/>
          </p:cNvPicPr>
          <p:nvPr/>
        </p:nvPicPr>
        <p:blipFill>
          <a:blip r:embed="rId9" cstate="print"/>
          <a:srcRect/>
          <a:stretch>
            <a:fillRect/>
          </a:stretch>
        </p:blipFill>
        <p:spPr bwMode="auto">
          <a:xfrm>
            <a:off x="2928256" y="79829"/>
            <a:ext cx="4775201" cy="624114"/>
          </a:xfrm>
          <a:prstGeom prst="rect">
            <a:avLst/>
          </a:prstGeom>
          <a:noFill/>
          <a:ln w="9525">
            <a:noFill/>
            <a:miter lim="800000"/>
            <a:headEnd/>
            <a:tailEnd/>
          </a:ln>
        </p:spPr>
      </p:pic>
      <p:sp>
        <p:nvSpPr>
          <p:cNvPr id="14" name="Rectangle 13"/>
          <p:cNvSpPr/>
          <p:nvPr/>
        </p:nvSpPr>
        <p:spPr>
          <a:xfrm>
            <a:off x="152400" y="54429"/>
            <a:ext cx="1219506" cy="553998"/>
          </a:xfrm>
          <a:prstGeom prst="rect">
            <a:avLst/>
          </a:prstGeom>
          <a:noFill/>
        </p:spPr>
        <p:txBody>
          <a:bodyPr wrap="square" lIns="91440" tIns="45720" rIns="91440" bIns="45720">
            <a:spAutoFit/>
          </a:bodyPr>
          <a:lstStyle/>
          <a:p>
            <a:pPr algn="ctr"/>
            <a:r>
              <a:rPr lang="en-US" sz="3000" b="0" cap="none" spc="0" dirty="0" smtClean="0">
                <a:ln w="0"/>
                <a:solidFill>
                  <a:schemeClr val="accent2">
                    <a:lumMod val="75000"/>
                  </a:schemeClr>
                </a:solidFill>
                <a:effectLst>
                  <a:outerShdw blurRad="38100" dist="19050" dir="2700000" algn="tl" rotWithShape="0">
                    <a:schemeClr val="dk1">
                      <a:alpha val="40000"/>
                    </a:schemeClr>
                  </a:outerShdw>
                </a:effectLst>
              </a:rPr>
              <a:t>Detox</a:t>
            </a:r>
            <a:endParaRPr lang="en-US" sz="3000" b="0" cap="none" spc="0" dirty="0">
              <a:ln w="0"/>
              <a:solidFill>
                <a:schemeClr val="accent2">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9313793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childTnLst>
                                    <p:anim calcmode="discrete" valueType="str">
                                      <p:cBhvr>
                                        <p:cTn id="6"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12" presetClass="entr" presetSubtype="4" fill="hold" nodeType="clickEffect">
                                  <p:stCondLst>
                                    <p:cond delay="0"/>
                                  </p:stCondLst>
                                  <p:childTnLst>
                                    <p:set>
                                      <p:cBhvr>
                                        <p:cTn id="10" dur="1" fill="hold">
                                          <p:stCondLst>
                                            <p:cond delay="0"/>
                                          </p:stCondLst>
                                        </p:cTn>
                                        <p:tgtEl>
                                          <p:spTgt spid="530435"/>
                                        </p:tgtEl>
                                        <p:attrNameLst>
                                          <p:attrName>style.visibility</p:attrName>
                                        </p:attrNameLst>
                                      </p:cBhvr>
                                      <p:to>
                                        <p:strVal val="visible"/>
                                      </p:to>
                                    </p:set>
                                    <p:animEffect transition="in" filter="slide(fromBottom)">
                                      <p:cBhvr>
                                        <p:cTn id="11" dur="500"/>
                                        <p:tgtEl>
                                          <p:spTgt spid="530435"/>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slide(fromBottom)">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9050" y="88492"/>
            <a:ext cx="4769254" cy="58477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GB" sz="3200" dirty="0" smtClean="0">
                <a:ln>
                  <a:solidFill>
                    <a:schemeClr val="tx1">
                      <a:lumMod val="95000"/>
                      <a:lumOff val="5000"/>
                    </a:schemeClr>
                  </a:solidFill>
                </a:ln>
                <a:solidFill>
                  <a:schemeClr val="accent5">
                    <a:lumMod val="50000"/>
                  </a:schemeClr>
                </a:solidFill>
              </a:rPr>
              <a:t>Common Health Concerns </a:t>
            </a:r>
            <a:endParaRPr lang="en-GB" sz="3200" dirty="0" smtClean="0">
              <a:ln>
                <a:solidFill>
                  <a:schemeClr val="tx1">
                    <a:lumMod val="95000"/>
                    <a:lumOff val="5000"/>
                  </a:schemeClr>
                </a:solidFill>
              </a:ln>
              <a:solidFill>
                <a:schemeClr val="accent5">
                  <a:lumMod val="50000"/>
                </a:schemeClr>
              </a:solidFill>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1889798348"/>
              </p:ext>
            </p:extLst>
          </p:nvPr>
        </p:nvGraphicFramePr>
        <p:xfrm>
          <a:off x="4046736" y="947166"/>
          <a:ext cx="3229897" cy="3810000"/>
        </p:xfrm>
        <a:graphic>
          <a:graphicData uri="http://schemas.openxmlformats.org/drawingml/2006/table">
            <a:tbl>
              <a:tblPr firstRow="1" bandRow="1">
                <a:tableStyleId>{1FECB4D8-DB02-4DC6-A0A2-4F2EBAE1DC90}</a:tableStyleId>
              </a:tblPr>
              <a:tblGrid>
                <a:gridCol w="3229897"/>
              </a:tblGrid>
              <a:tr h="430605">
                <a:tc>
                  <a:txBody>
                    <a:bodyPr/>
                    <a:lstStyle/>
                    <a:p>
                      <a:pPr algn="ctr"/>
                      <a:r>
                        <a:rPr lang="en-GB" sz="3600" b="1" dirty="0" smtClean="0">
                          <a:solidFill>
                            <a:schemeClr val="tx1"/>
                          </a:solidFill>
                        </a:rPr>
                        <a:t>PAST</a:t>
                      </a:r>
                      <a:endParaRPr lang="en-GB" sz="3600" b="1" dirty="0">
                        <a:solidFill>
                          <a:schemeClr val="tx1"/>
                        </a:solidFill>
                      </a:endParaRPr>
                    </a:p>
                  </a:txBody>
                  <a:tcPr/>
                </a:tc>
              </a:tr>
              <a:tr h="370840">
                <a:tc>
                  <a:txBody>
                    <a:bodyPr/>
                    <a:lstStyle/>
                    <a:p>
                      <a:pPr algn="ctr"/>
                      <a:r>
                        <a:rPr lang="en-GB" sz="2000" b="1" dirty="0" smtClean="0">
                          <a:solidFill>
                            <a:srgbClr val="FF0000"/>
                          </a:solidFill>
                        </a:rPr>
                        <a:t>MALARIA</a:t>
                      </a:r>
                      <a:endParaRPr lang="en-GB" sz="2000" b="1" dirty="0">
                        <a:solidFill>
                          <a:srgbClr val="FF0000"/>
                        </a:solidFill>
                      </a:endParaRPr>
                    </a:p>
                  </a:txBody>
                  <a:tcPr/>
                </a:tc>
              </a:tr>
              <a:tr h="370840">
                <a:tc>
                  <a:txBody>
                    <a:bodyPr/>
                    <a:lstStyle/>
                    <a:p>
                      <a:pPr algn="ctr"/>
                      <a:r>
                        <a:rPr lang="en-GB" sz="2000" dirty="0" smtClean="0"/>
                        <a:t>TUBERCOLOSIS</a:t>
                      </a:r>
                      <a:endParaRPr lang="en-GB" sz="2000" dirty="0"/>
                    </a:p>
                  </a:txBody>
                  <a:tcPr/>
                </a:tc>
              </a:tr>
              <a:tr h="370840">
                <a:tc>
                  <a:txBody>
                    <a:bodyPr/>
                    <a:lstStyle/>
                    <a:p>
                      <a:pPr algn="ctr"/>
                      <a:r>
                        <a:rPr lang="en-GB" sz="2000" dirty="0" smtClean="0"/>
                        <a:t>WHOOPING COUGH</a:t>
                      </a:r>
                      <a:endParaRPr lang="en-GB" sz="2000" dirty="0"/>
                    </a:p>
                  </a:txBody>
                  <a:tcPr/>
                </a:tc>
              </a:tr>
              <a:tr h="370840">
                <a:tc>
                  <a:txBody>
                    <a:bodyPr/>
                    <a:lstStyle/>
                    <a:p>
                      <a:pPr algn="ctr"/>
                      <a:r>
                        <a:rPr lang="en-GB" sz="2000" dirty="0" smtClean="0"/>
                        <a:t>DIPHTHERIA</a:t>
                      </a:r>
                      <a:endParaRPr lang="en-GB" sz="2000" dirty="0"/>
                    </a:p>
                  </a:txBody>
                  <a:tcPr/>
                </a:tc>
              </a:tr>
              <a:tr h="370840">
                <a:tc>
                  <a:txBody>
                    <a:bodyPr/>
                    <a:lstStyle/>
                    <a:p>
                      <a:pPr algn="ctr"/>
                      <a:r>
                        <a:rPr lang="en-GB" sz="2000" dirty="0" smtClean="0"/>
                        <a:t>SMALL POX / CHICKEN POX</a:t>
                      </a:r>
                      <a:endParaRPr lang="en-GB" sz="2000" dirty="0"/>
                    </a:p>
                  </a:txBody>
                  <a:tcPr/>
                </a:tc>
              </a:tr>
              <a:tr h="370840">
                <a:tc>
                  <a:txBody>
                    <a:bodyPr/>
                    <a:lstStyle/>
                    <a:p>
                      <a:pPr algn="ctr"/>
                      <a:r>
                        <a:rPr lang="en-GB" sz="2000" b="1" dirty="0" smtClean="0">
                          <a:solidFill>
                            <a:srgbClr val="FF0000"/>
                          </a:solidFill>
                        </a:rPr>
                        <a:t>PLAGUE</a:t>
                      </a:r>
                      <a:endParaRPr lang="en-GB" sz="2000" b="1" dirty="0">
                        <a:solidFill>
                          <a:srgbClr val="FF0000"/>
                        </a:solidFill>
                      </a:endParaRPr>
                    </a:p>
                  </a:txBody>
                  <a:tcPr/>
                </a:tc>
              </a:tr>
              <a:tr h="370840">
                <a:tc>
                  <a:txBody>
                    <a:bodyPr/>
                    <a:lstStyle/>
                    <a:p>
                      <a:pPr algn="ctr"/>
                      <a:r>
                        <a:rPr lang="en-GB" sz="2000" dirty="0" smtClean="0"/>
                        <a:t>FLU</a:t>
                      </a:r>
                      <a:endParaRPr lang="en-GB" sz="2000" dirty="0"/>
                    </a:p>
                  </a:txBody>
                  <a:tcPr/>
                </a:tc>
              </a:tr>
              <a:tr h="370840">
                <a:tc>
                  <a:txBody>
                    <a:bodyPr/>
                    <a:lstStyle/>
                    <a:p>
                      <a:pPr algn="ctr"/>
                      <a:r>
                        <a:rPr lang="en-GB" sz="2000" b="1" dirty="0" smtClean="0">
                          <a:solidFill>
                            <a:srgbClr val="FF0000"/>
                          </a:solidFill>
                        </a:rPr>
                        <a:t>CHOLERA</a:t>
                      </a:r>
                      <a:endParaRPr lang="en-GB" sz="2000" b="1" dirty="0">
                        <a:solidFill>
                          <a:srgbClr val="FF0000"/>
                        </a:solidFill>
                      </a:endParaRPr>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791384214"/>
              </p:ext>
            </p:extLst>
          </p:nvPr>
        </p:nvGraphicFramePr>
        <p:xfrm>
          <a:off x="8204280" y="901570"/>
          <a:ext cx="3095521" cy="4602480"/>
        </p:xfrm>
        <a:graphic>
          <a:graphicData uri="http://schemas.openxmlformats.org/drawingml/2006/table">
            <a:tbl>
              <a:tblPr firstRow="1" bandRow="1">
                <a:tableStyleId>{1FECB4D8-DB02-4DC6-A0A2-4F2EBAE1DC90}</a:tableStyleId>
              </a:tblPr>
              <a:tblGrid>
                <a:gridCol w="3095521"/>
              </a:tblGrid>
              <a:tr h="370840">
                <a:tc>
                  <a:txBody>
                    <a:bodyPr/>
                    <a:lstStyle/>
                    <a:p>
                      <a:pPr algn="ctr"/>
                      <a:r>
                        <a:rPr lang="en-GB" sz="3600" b="1" dirty="0" smtClean="0">
                          <a:solidFill>
                            <a:schemeClr val="tx1"/>
                          </a:solidFill>
                        </a:rPr>
                        <a:t>PRESENT</a:t>
                      </a:r>
                      <a:endParaRPr lang="en-GB" sz="3600" b="1" dirty="0">
                        <a:solidFill>
                          <a:schemeClr val="tx1"/>
                        </a:solidFill>
                      </a:endParaRPr>
                    </a:p>
                  </a:txBody>
                  <a:tcPr/>
                </a:tc>
              </a:tr>
              <a:tr h="370840">
                <a:tc>
                  <a:txBody>
                    <a:bodyPr/>
                    <a:lstStyle/>
                    <a:p>
                      <a:pPr algn="ctr"/>
                      <a:r>
                        <a:rPr lang="en-GB" sz="2000" b="1" dirty="0" smtClean="0">
                          <a:solidFill>
                            <a:srgbClr val="FF0000"/>
                          </a:solidFill>
                        </a:rPr>
                        <a:t>CARDIO</a:t>
                      </a:r>
                      <a:r>
                        <a:rPr lang="en-GB" sz="2000" dirty="0" smtClean="0"/>
                        <a:t> VASCULAR DISEASE</a:t>
                      </a:r>
                      <a:endParaRPr lang="en-GB" sz="2000" dirty="0"/>
                    </a:p>
                  </a:txBody>
                  <a:tcPr/>
                </a:tc>
              </a:tr>
              <a:tr h="370840">
                <a:tc>
                  <a:txBody>
                    <a:bodyPr/>
                    <a:lstStyle/>
                    <a:p>
                      <a:pPr algn="ctr"/>
                      <a:r>
                        <a:rPr lang="en-GB" sz="2000" dirty="0" smtClean="0"/>
                        <a:t>CANCER</a:t>
                      </a:r>
                      <a:endParaRPr lang="en-GB" sz="2000" dirty="0"/>
                    </a:p>
                  </a:txBody>
                  <a:tcPr/>
                </a:tc>
              </a:tr>
              <a:tr h="370840">
                <a:tc>
                  <a:txBody>
                    <a:bodyPr/>
                    <a:lstStyle/>
                    <a:p>
                      <a:pPr algn="ctr"/>
                      <a:r>
                        <a:rPr lang="en-GB" sz="2000" b="1" dirty="0" smtClean="0">
                          <a:solidFill>
                            <a:srgbClr val="FF0000"/>
                          </a:solidFill>
                        </a:rPr>
                        <a:t>DIABETES</a:t>
                      </a:r>
                      <a:endParaRPr lang="en-GB" sz="2000" b="1" dirty="0">
                        <a:solidFill>
                          <a:srgbClr val="FF0000"/>
                        </a:solidFill>
                      </a:endParaRPr>
                    </a:p>
                  </a:txBody>
                  <a:tcPr/>
                </a:tc>
              </a:tr>
              <a:tr h="370840">
                <a:tc>
                  <a:txBody>
                    <a:bodyPr/>
                    <a:lstStyle/>
                    <a:p>
                      <a:pPr algn="ctr"/>
                      <a:r>
                        <a:rPr lang="en-GB" sz="2000" dirty="0" smtClean="0"/>
                        <a:t>HYPERTENSION</a:t>
                      </a:r>
                      <a:endParaRPr lang="en-GB" sz="2000" dirty="0"/>
                    </a:p>
                  </a:txBody>
                  <a:tcPr/>
                </a:tc>
              </a:tr>
              <a:tr h="370840">
                <a:tc>
                  <a:txBody>
                    <a:bodyPr/>
                    <a:lstStyle/>
                    <a:p>
                      <a:pPr algn="ctr"/>
                      <a:r>
                        <a:rPr lang="en-GB" sz="2000" dirty="0" smtClean="0"/>
                        <a:t>OSTEOPOROSIS</a:t>
                      </a:r>
                      <a:endParaRPr lang="en-GB" sz="2000" dirty="0"/>
                    </a:p>
                  </a:txBody>
                  <a:tcPr/>
                </a:tc>
              </a:tr>
              <a:tr h="370840">
                <a:tc>
                  <a:txBody>
                    <a:bodyPr/>
                    <a:lstStyle/>
                    <a:p>
                      <a:pPr algn="ctr"/>
                      <a:r>
                        <a:rPr lang="en-GB" sz="2000" dirty="0" smtClean="0"/>
                        <a:t>ALZHEIMERS</a:t>
                      </a:r>
                      <a:endParaRPr lang="en-GB" sz="2000" dirty="0"/>
                    </a:p>
                  </a:txBody>
                  <a:tcPr/>
                </a:tc>
              </a:tr>
              <a:tr h="370840">
                <a:tc>
                  <a:txBody>
                    <a:bodyPr/>
                    <a:lstStyle/>
                    <a:p>
                      <a:pPr algn="ctr"/>
                      <a:r>
                        <a:rPr lang="en-GB" sz="2000" dirty="0" smtClean="0"/>
                        <a:t>STROKE</a:t>
                      </a:r>
                      <a:endParaRPr lang="en-GB" sz="2000" dirty="0"/>
                    </a:p>
                  </a:txBody>
                  <a:tcPr/>
                </a:tc>
              </a:tr>
              <a:tr h="370840">
                <a:tc>
                  <a:txBody>
                    <a:bodyPr/>
                    <a:lstStyle/>
                    <a:p>
                      <a:pPr algn="ctr"/>
                      <a:r>
                        <a:rPr lang="en-GB" sz="2000" dirty="0" smtClean="0"/>
                        <a:t>ASTHMA</a:t>
                      </a:r>
                      <a:endParaRPr lang="en-GB" sz="2000" dirty="0"/>
                    </a:p>
                  </a:txBody>
                  <a:tcPr/>
                </a:tc>
              </a:tr>
              <a:tr h="370840">
                <a:tc>
                  <a:txBody>
                    <a:bodyPr/>
                    <a:lstStyle/>
                    <a:p>
                      <a:pPr algn="ctr"/>
                      <a:r>
                        <a:rPr lang="en-GB" sz="2000" b="1" dirty="0" smtClean="0">
                          <a:solidFill>
                            <a:srgbClr val="FF0000"/>
                          </a:solidFill>
                        </a:rPr>
                        <a:t>OBESITY</a:t>
                      </a:r>
                      <a:endParaRPr lang="en-GB" sz="2000" b="1" dirty="0">
                        <a:solidFill>
                          <a:srgbClr val="FF0000"/>
                        </a:solidFill>
                      </a:endParaRPr>
                    </a:p>
                  </a:txBody>
                  <a:tcPr/>
                </a:tc>
              </a:tr>
              <a:tr h="370840">
                <a:tc>
                  <a:txBody>
                    <a:bodyPr/>
                    <a:lstStyle/>
                    <a:p>
                      <a:pPr algn="ctr"/>
                      <a:r>
                        <a:rPr lang="en-GB" sz="2000" dirty="0" smtClean="0"/>
                        <a:t>ARTHRITIS</a:t>
                      </a:r>
                      <a:endParaRPr lang="en-GB" sz="2000" dirty="0"/>
                    </a:p>
                  </a:txBody>
                  <a:tcPr/>
                </a:tc>
              </a:tr>
            </a:tbl>
          </a:graphicData>
        </a:graphic>
      </p:graphicFrame>
      <p:sp>
        <p:nvSpPr>
          <p:cNvPr id="7" name="TextBox 6"/>
          <p:cNvSpPr txBox="1"/>
          <p:nvPr/>
        </p:nvSpPr>
        <p:spPr>
          <a:xfrm>
            <a:off x="3595287" y="4757166"/>
            <a:ext cx="3337325" cy="46166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GB" sz="2400" dirty="0" smtClean="0">
                <a:ln>
                  <a:solidFill>
                    <a:schemeClr val="tx1">
                      <a:lumMod val="95000"/>
                      <a:lumOff val="5000"/>
                    </a:schemeClr>
                  </a:solidFill>
                </a:ln>
                <a:solidFill>
                  <a:schemeClr val="accent5">
                    <a:lumMod val="50000"/>
                  </a:schemeClr>
                </a:solidFill>
              </a:rPr>
              <a:t>Cause : Micro organisms</a:t>
            </a:r>
          </a:p>
        </p:txBody>
      </p:sp>
      <p:sp>
        <p:nvSpPr>
          <p:cNvPr id="8" name="TextBox 7"/>
          <p:cNvSpPr txBox="1"/>
          <p:nvPr/>
        </p:nvSpPr>
        <p:spPr>
          <a:xfrm>
            <a:off x="7465330" y="5796345"/>
            <a:ext cx="4607801" cy="46166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GB" sz="2400" dirty="0" smtClean="0">
                <a:ln>
                  <a:solidFill>
                    <a:schemeClr val="tx1">
                      <a:lumMod val="95000"/>
                      <a:lumOff val="5000"/>
                    </a:schemeClr>
                  </a:solidFill>
                </a:ln>
                <a:solidFill>
                  <a:schemeClr val="accent5">
                    <a:lumMod val="50000"/>
                  </a:schemeClr>
                </a:solidFill>
              </a:rPr>
              <a:t>Cause : Lifestyle – The Way we live</a:t>
            </a:r>
          </a:p>
        </p:txBody>
      </p:sp>
      <p:pic>
        <p:nvPicPr>
          <p:cNvPr id="7172" name="Picture 4" descr="http://static.ddmcdn.com/gif/bacteria-communicat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173" y="967811"/>
            <a:ext cx="3017043" cy="201136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backend.parenthood.com/backend/images/bigstock-Mosquito-7433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86000" y="5315232"/>
            <a:ext cx="1126752" cy="117941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data:image/jpeg;base64,/9j/4AAQSkZJRgABAQAAAQABAAD/2wCEAAkGBhISEBQUEBIUFRQWExgXFxAVGBcSFRQSGRUWFRMSFRMXHSYhGBkjGRQUHzQgJCgqLSwsFR4xNzAqNScrLykBCQoKBQUFDQUFDSkYEhgpKSkpKSkpKSkpKSkpKSkpKSkpKSkpKSkpKSkpKSkpKSkpKSkpKSkpKSkpKSkpKSkpKf/AABEIALwBDAMBIgACEQEDEQH/xAAcAAEAAgMBAQEAAAAAAAAAAAAABAUCAwYHAQj/xABCEAACAQIDBAcFBAcIAwEAAAABAgADEQQSIQUxQVEGEyJhcYGRMkJSobEjYoLBBxRTcpKiwjNjc4Oys9Lw0dPxFf/EABQBAQAAAAAAAAAAAAAAAAAAAAD/xAAUEQEAAAAAAAAAAAAAAAAAAAAA/9oADAMBAAIRAxEAPwD3GIiAiIgIiICIiAiIgIiICIiAiIgIiICIiAiIgIiICIiAiIgIiICIiAiIgIiICIiAiIgIiICIiAiJCr7UVKy03BUMBlqH2Gck/Zg8GsAdd99IE2IiAiIgIiICIiAiQNqbWWiAAC9V7inRX23I325KOLHQc5OUwPsREBERAREQEREBERAREQEREBERAREQEREBERATTisKlRGSooZWFip3ETdEClwtZ8M60qzF6TELSxDasCfZo1jxPBX97ce1bNdTXiMOtRCjqGVhYqdQQd4lVhMa1GqKFYkgj7GsffW9urc/tFuNfeBB33gXMREBERASBtPaJp2Smues98lO9hpvdz7qC4ue8AXJAja21loKNC1Rzlp0h7VR+AHIa6ncBGzdnlLvUIas9s7jdp7NNL7kW5sO8k6kwMdl7IFMs7t1lZ/brEWuBuRB7lMcF8zckmWMRAREQEREBERAREQEREBERAREQEREBERAREQEREBERATm+nlO+GUgkFKyOCOahmH0nSSj6YpfCt3f8WH5wLsT7NFZ3CXpqGOnZZsl/wAVjr/3SUlTprQSvTo1Q9J3JB6wABKlxkRmBI7dzlYEg5TrobBu6H7Rq18NnrMGbraqXACiyVGpjQfu385eTgOjHS/D4fCort2qmKxICj3UXEv1lV/hRRqSf/NuxwOPeqcwpFafBqnZduRFK11H71j92BV42nfadE/BR07s5qBvkgnRSlqLfHjupKf90f1CXUBERAREQEREBERAREQEREBERAREQEREBERAREQEREBERASs6S074Wr+6D6ESzkbaVDPRqKN7IwHiRp84H3B1L0kJ4opv+EGeJ9M/wBIf68rvhKP2CLVovUqAE16TFLuqEWCq6gg+0CQdNZ6PR6b4ahhaX6wSr5FU0iLkkKc3kMhvfdy1E/PWIdVq1EoVago9Y5XD6EKGJst7knSw8t8C82B0pGFZAKfWK9aldBYNVZHDinmsTkDWY8za95+hdh7YXE0RUUFeDKdSrWBtcb949Z+XMWyqKeRnp1EJZHWxtmtcEHjoN09h/Rj01wdHBrReo/WAM71H7Wc3AOo7sotbl3wO8oa46p92io9TcfnLeUXR+qatXEVspCMyKhPvKqC7aabz9ZewEREBERAREQEREBERAREQEREBERAREQERK+ttyipKhjUYb0pK1VgeRyA5fO0CwiVB2riG/s8KQOdaotP+WmKh9bTQ+NxPvVsLT7grVCPNqif6YF9E50VKp34yof8OlTt80f6zR14Y2GLxDnktvn1dIW84HU3ny84/FU3FrNiLn9piWpX8Fp5mP8ADK7E7PxBBLO6UwCWc18S4UDfdalWlpbW5EDu8VjadMXquiDm7BB6kypxHTbBre1XrP8ACR6w/iRSPnPNsVgU6wJScB21FSqadBsvxBLdYBqLFmub6KwuRg/RVwb1ajPxsXdgfEs1reAECn/S/wBKMPUq02w9KotUo2dnGQG7KEbLc62WoL2HCUfRzZ6ZQd7k+0VZgBvzLYG53b5p6WbHy16gKFW7GRbH2DSWoh14tep6Sd0d2wClIKbVU0y7swuApHO1vGBuOGRqJFgVNQ3GVrixNjccbW0vfSc9sXFrhsbTWsjNTzjMo7LFTdSo1G8d86cbQBonO1qYd201JJ1sB4W1nG4g9fWd2HAkDgPhGnfYQP0tgummEVQuWrSVQAA1F8oA3C6BlA85bYLb+GrG1KvSc/CrqW/hvcTyjC9F1ZEGU03ygkqXF7qCCbMCQQQQQQdd+8TfX2Z1GUV6qVEJAtUqqWBO7TEBgB3kHvZRqA9evPt55nhdmOVP6rUqAi2amTUwzJfcSKVcLa2oKoQbaEyzwmGrIbVHqnvGKrq3ktYAN5NA7mJzBGQXati08SWA/FkYW85sp1WYXTGViOeSk6+oo/nA6OJz64quN2LoN3VKVj6pVX6SQmPxQGtGjUHOnVKk+Culv54FxErF28o/tqdWj3ul18TVplkHmRJ9HEK6hkYMp3MpDA+BEDZERAREQEREBERASJjdorTsN7H2UG88z3AcTJcqMapRnZ2UI1jmdQyiwAysbiw3kE6do7jvDRVq9YLVWpsDvUVsiDusBc/ivCZbWVkAG5VqVagHgFIEzSlfWm6EcCjNbyF2Hym3qa3xfzD/ANMCItHOSEyNbeSu7yfO3qAO+bDhWUXaqFHcAnzUr9J8rUSWAamKjgXGapcKN1z2QBfXcNbHxmeHwhU5hSTOfeuFsPhUBTYeevGBpOBRt6PV76pOX+Ft/wDCZsZWuqDIo1uEvdUHI6AXNhu4m26SbVPuDyZ/zWaFosajXc+yg0VRxc8QecD4+Wnoq6ncq6s3md/iTYcTKrF4R6zqjNqCGfKexRTeApI7dduDEdgXYAHLmtrAErT9rTM57VuWYn2mtuXv4C19lKgFFh4k7ySd5J4kwIOGwNNCyKihSFawG8nMCTfVj2dSbk8ZHx70KVjVsEGpRRcub9mmiDeWO/uBvvm/aWJYWaiMx9gta6i+oIPvEWIsPi15GsXZj0vtX7WLqnLRVtTTG41DfcQPTTvsHnP6QFr43GM/V5GQKqqNQAuY5azjQOMzaHd2gNxvwD1kvYqwqAkFdLBh3W08Oc/QXTfZv6vs5Vp37L5jbe9S3ta7zv8ApPAdrjNX61UsGYXUX3ge14mxPrv3wN2HXr6YBIzAlQPZzAFiBfdpzPOTdi7BrNZhSbVxvBNgCCCwHu7ySRbsNImDRB2rWChyeFzq2Ud5It4Gek/opxZq4lABlyLwvZjls1gdb2+unGB2eE2uldaRqKKdYILgexUp6jNSI0OUg9neO2NZaVcOqU3yqB2W3AC5sfzkTGbFRKhosLUqpL0m/Y1jbMo+6TbTvHK8YSlWRhSqKzLx3sQqnMMp95Ta3PuvpAwxWylosKlIFUFw4QWNP+9RbWy/GlrMO1bMvatUq6WqW13MPYe+62+xPI+Rab6bAi6m459/5GaDTyA2F6fFbXyDjZeKfd4cNNAB6ZQgpYAmxBuVF/ZIAIy62Gmna3TCpgVJzNRXN+0pnK/meyT6mZYnD/ZNkcgZCQOy65ct9LgmxHI210knK/BlPipHzDflAipRucq1nB+B8xa37pI077T4+BZQSchA3nKim3PcPmwkitSLDK9Om45Zj66pofORGw+WxeitgdKgYIy/ebKP5h4kDUwMkdbAhxb/ADqXzzGfKaoGLJ1YY73WubnxuNfMGSeprcCfNgfrSmLUKnvMPNiP9Kr9YG3CbW1C1SupstRTdSeCsbABvDQ926WkoVKklabUmcixVBmNj8bljZfHyvul1h6ZVFUnMQoBY8SBYnzgbIiICIiAiIgIiIEStsqkxuaa35jsnztv85p//ETgT4ZaZ+qyxiBXUNmNTBCMupv2l1J5kqQOA4cJs6mr9z1YfkZNiBB6mryT+Jv+M0NgK1msyAsd4vcKABYEjQ2G+x1MtYgVtPBOoAVUUD7zN3knsgkk3NybmbV2df8AtGzfdtlXzG8+ZIk2IGDsqqSbAAeAAH5WlNsegatVsQ433WmDwXcT+Xjn5zRtnEVK9ZaGHINjeq9+wi6Wvb2nuNF3fUWW1FNPCVBS0KUWCnkQhAMDiP0g7cNX7FPZysTbeRoMw5Xubd1+enn1LAroMluXGeh7V2OOow1dDZ6lIB6jm+uRWy3bQC4bvnOVcKSf7Rd/xKPpAoW2WAN3fu9ZYdG65wtXrUBFiM3Ii9r6cdfPUcZPxWAIsVqDzYSfsHZpqVER2V1d1BQFbkXzNcrqBlDekD0ViuKoXA10IB4OBe1+RBtfk027JxedLNfMpsb7+IBPfoQe9TKjo1huqxWLpIzGmnVZVYliGyXbU+I9Jt20tShVSugzUs16oW/WKLAFl4MugJB5eYC4r4FWN9Vb4l0J8eDeYM1fqtQcUb1Q/wBX5SThsSrqGRgykaMNQZtgVSbOqAm2QK17pdmFzvK6DLfW41B36G99tLD1QoByEgWvdhe3H2ZYRAg9TV5J6t/xn39Wqc0H4Wb+oSbECspbBQC1/wCVNByF1Jt5zYmxKPFQ3ja3oLD5SfEDCnSCiygAcgLD0EziICIiAiIgIiICIiAiIgIiICImNSoFBLEAAXJOgAG8k8BAO4AJJAA1JOgA5kymq16uJOWiTTo8a+5n5imOXf8A/DlSU4rtOGWiD2aZBU1bbnYHXKdCB6y4VQN0DRgcAlFAlNbAepPEk8TM8VRzoy/EpHqLTbPhgc1szB9fs9ad+0jEC4vqlS4Fu9dPxTnq+zVBBApDuYkFTbUEFgQdd3dOq2AclfFUTwqCoPB7j+keslbV2P1qnq2am599SRmtwcA68r74HG1qPWWBNDlox+ubSXvRjZAWoallsoKgrcgs2XMQSdbAZfNp92L0crBs2JquQCQKQc2IDEKzMLaEAG3fqTL3GVVo0HYAAU6ZIG4aDQD0ECr6Mrd8TV+OuQDzCkgfK0vSJWdGsNkwtMHeRc95PH0tLSBR1tkPRc1MJax1fDnRG70+Fv8Aum42Oz9orVW63BBsyHRkbkwkuQcbs/Mc9M5KoGj8GHwOOK/SBOiQdk7T65NVKVFNnpNoyHhcciNQeIk6AiIgIiICIiAiIgIiICIiAiIgIiICIiBhWrKqlmIAAuSdABzMr1otXN6ilaQN1pHRqhGoeoOA5J5nkNn6m71s1Uqaa2NNACO3c3Z7ntEALbcASdLgGT4Hy0+xEBERA52tU6vaaH9qhQ+OUMv+03rOilLVwgr40MfZw6jUaXrPZgCRvCpY2/ve6XUBKPpdXtQCftKiL5Amo3yQ+svJV9INm9bTBUXqUz1iDgzDXq2G4hgCv4oE7BJamg5Io+Qm6asJiFqIrp7LKGB7iLj6zbAREQIeNwJYh6Zy1VFg28MN+RxxX5jeO/LBY7PcMMlRbZqZ1IvuIPvKbGzD5EECVIW0sGXXNT0qoCabfe+BuaNYAjz0IBATYmFHNYZ7FuJAIHkCTaZwEREBERAREQEREBERAREQEREBERAREQEREBNdesEVmY2CgknkALk+gmyVu12zZKHGq3aH9ytmqE9x0T/MgbNjUSKIZxZ3vUccmftFfIEL+GToEQEGIgVmyOw1ajwR8yf4VW7j0frV8FEs5WY/7OvSq8G+xc8gxvSY+DjL/myzgIiICIiAiIgIiICIiAiIgIiICIiAiIgIiICIiAiIgIiICRhs6n1vWhQKmUqWGhZTl0bnbILcteckxAREQEREDRjMGlVMlQZlJUlTuOVgwBHEXA04zbTphQFUAACwA0AA0AAmUQEREBERAREQEREBERAREQERE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7178" name="Picture 10" descr="http://australianmuseum.net.au/Uploads/Images/8802/Fly_bi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0929" y="5181566"/>
            <a:ext cx="1979432" cy="1392377"/>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955" y="3575379"/>
            <a:ext cx="2449053" cy="163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203432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40</a:t>
            </a:fld>
            <a:endParaRPr lang="en-IN"/>
          </a:p>
        </p:txBody>
      </p:sp>
      <p:pic>
        <p:nvPicPr>
          <p:cNvPr id="13314" name="Picture 2"/>
          <p:cNvPicPr>
            <a:picLocks noChangeAspect="1" noChangeArrowheads="1"/>
          </p:cNvPicPr>
          <p:nvPr/>
        </p:nvPicPr>
        <p:blipFill>
          <a:blip r:embed="rId2" cstate="print"/>
          <a:srcRect/>
          <a:stretch>
            <a:fillRect/>
          </a:stretch>
        </p:blipFill>
        <p:spPr bwMode="auto">
          <a:xfrm>
            <a:off x="0" y="-1"/>
            <a:ext cx="12192000" cy="6531429"/>
          </a:xfrm>
          <a:prstGeom prst="rect">
            <a:avLst/>
          </a:prstGeom>
          <a:noFill/>
          <a:ln w="9525">
            <a:noFill/>
            <a:miter lim="800000"/>
            <a:headEnd/>
            <a:tailEnd/>
          </a:ln>
          <a:effectLst/>
        </p:spPr>
      </p:pic>
      <p:sp>
        <p:nvSpPr>
          <p:cNvPr id="5" name="Rectangle 4"/>
          <p:cNvSpPr/>
          <p:nvPr/>
        </p:nvSpPr>
        <p:spPr>
          <a:xfrm>
            <a:off x="546100" y="333829"/>
            <a:ext cx="1219506" cy="553998"/>
          </a:xfrm>
          <a:prstGeom prst="rect">
            <a:avLst/>
          </a:prstGeom>
          <a:noFill/>
        </p:spPr>
        <p:txBody>
          <a:bodyPr wrap="square" lIns="91440" tIns="45720" rIns="91440" bIns="45720">
            <a:spAutoFit/>
          </a:bodyPr>
          <a:lstStyle/>
          <a:p>
            <a:pPr algn="ctr"/>
            <a:r>
              <a:rPr lang="en-US" sz="3000" b="0" cap="none" spc="0" dirty="0" smtClean="0">
                <a:ln w="0"/>
                <a:solidFill>
                  <a:schemeClr val="accent2">
                    <a:lumMod val="75000"/>
                  </a:schemeClr>
                </a:solidFill>
                <a:effectLst>
                  <a:outerShdw blurRad="38100" dist="19050" dir="2700000" algn="tl" rotWithShape="0">
                    <a:schemeClr val="dk1">
                      <a:alpha val="40000"/>
                    </a:schemeClr>
                  </a:outerShdw>
                </a:effectLst>
              </a:rPr>
              <a:t>Detox</a:t>
            </a:r>
            <a:endParaRPr lang="en-US" sz="3000" b="0" cap="none" spc="0" dirty="0">
              <a:ln w="0"/>
              <a:solidFill>
                <a:schemeClr val="accent2">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1735041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DB9E8D10-1E1D-4DBB-81E8-690F7885E5F7}"/>
              </a:ext>
            </a:extLst>
          </p:cNvPr>
          <p:cNvPicPr>
            <a:picLocks noGrp="1" noChangeAspect="1"/>
          </p:cNvPicPr>
          <p:nvPr>
            <p:ph idx="1"/>
          </p:nvPr>
        </p:nvPicPr>
        <p:blipFill>
          <a:blip r:embed="rId2"/>
          <a:stretch>
            <a:fillRect/>
          </a:stretch>
        </p:blipFill>
        <p:spPr>
          <a:xfrm>
            <a:off x="19609" y="0"/>
            <a:ext cx="12179397" cy="6850911"/>
          </a:xfrm>
          <a:prstGeom prst="rect">
            <a:avLst/>
          </a:prstGeom>
        </p:spPr>
      </p:pic>
      <p:sp>
        <p:nvSpPr>
          <p:cNvPr id="5" name="Rectangle 4"/>
          <p:cNvSpPr/>
          <p:nvPr/>
        </p:nvSpPr>
        <p:spPr>
          <a:xfrm>
            <a:off x="152400" y="54429"/>
            <a:ext cx="1219506" cy="553998"/>
          </a:xfrm>
          <a:prstGeom prst="rect">
            <a:avLst/>
          </a:prstGeom>
          <a:noFill/>
        </p:spPr>
        <p:txBody>
          <a:bodyPr wrap="square" lIns="91440" tIns="45720" rIns="91440" bIns="45720">
            <a:spAutoFit/>
          </a:bodyPr>
          <a:lstStyle/>
          <a:p>
            <a:pPr algn="ctr"/>
            <a:r>
              <a:rPr lang="en-US" sz="3000" b="0" cap="none" spc="0" dirty="0" smtClean="0">
                <a:ln w="0"/>
                <a:solidFill>
                  <a:schemeClr val="accent2">
                    <a:lumMod val="75000"/>
                  </a:schemeClr>
                </a:solidFill>
                <a:effectLst>
                  <a:outerShdw blurRad="38100" dist="19050" dir="2700000" algn="tl" rotWithShape="0">
                    <a:schemeClr val="dk1">
                      <a:alpha val="40000"/>
                    </a:schemeClr>
                  </a:outerShdw>
                </a:effectLst>
              </a:rPr>
              <a:t>Detox</a:t>
            </a:r>
            <a:endParaRPr lang="en-US" sz="3000" b="0" cap="none" spc="0" dirty="0">
              <a:ln w="0"/>
              <a:solidFill>
                <a:schemeClr val="accent2">
                  <a:lumMod val="75000"/>
                </a:schemeClr>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5966364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www.wefixwetbasements.com/wp-content/uploads/2013/01/7896457_1-Pictures-of-DoIt4YouNow-Home-Repair.jpg"/>
          <p:cNvPicPr>
            <a:picLocks noChangeAspect="1" noChangeArrowheads="1"/>
          </p:cNvPicPr>
          <p:nvPr/>
        </p:nvPicPr>
        <p:blipFill>
          <a:blip r:embed="rId2" cstate="print"/>
          <a:srcRect/>
          <a:stretch>
            <a:fillRect/>
          </a:stretch>
        </p:blipFill>
        <p:spPr bwMode="auto">
          <a:xfrm>
            <a:off x="6888934" y="1127562"/>
            <a:ext cx="3739112" cy="3943350"/>
          </a:xfrm>
          <a:prstGeom prst="rect">
            <a:avLst/>
          </a:prstGeom>
          <a:noFill/>
        </p:spPr>
      </p:pic>
      <p:pic>
        <p:nvPicPr>
          <p:cNvPr id="4" name="Picture 6" descr="http://www.questpcs.com/evangelicalcatholicchurch/images/labor%20union%20workers.jpg"/>
          <p:cNvPicPr>
            <a:picLocks noChangeAspect="1" noChangeArrowheads="1"/>
          </p:cNvPicPr>
          <p:nvPr/>
        </p:nvPicPr>
        <p:blipFill>
          <a:blip r:embed="rId3" cstate="print"/>
          <a:srcRect/>
          <a:stretch>
            <a:fillRect/>
          </a:stretch>
        </p:blipFill>
        <p:spPr bwMode="auto">
          <a:xfrm>
            <a:off x="1048644" y="1295712"/>
            <a:ext cx="4114800" cy="3657600"/>
          </a:xfrm>
          <a:prstGeom prst="rect">
            <a:avLst/>
          </a:prstGeom>
          <a:noFill/>
        </p:spPr>
      </p:pic>
      <p:sp>
        <p:nvSpPr>
          <p:cNvPr id="5" name="TextBox 4"/>
          <p:cNvSpPr txBox="1"/>
          <p:nvPr/>
        </p:nvSpPr>
        <p:spPr>
          <a:xfrm>
            <a:off x="1048644" y="4932046"/>
            <a:ext cx="4114800" cy="769441"/>
          </a:xfrm>
          <a:prstGeom prst="rect">
            <a:avLst/>
          </a:prstGeom>
          <a:solidFill>
            <a:srgbClr val="00B0F0"/>
          </a:solidFill>
          <a:ln w="12700">
            <a:solidFill>
              <a:schemeClr val="tx1"/>
            </a:solidFill>
          </a:ln>
        </p:spPr>
        <p:txBody>
          <a:bodyPr wrap="square" rtlCol="0">
            <a:spAutoFit/>
          </a:bodyPr>
          <a:lstStyle/>
          <a:p>
            <a:pPr algn="ctr"/>
            <a:r>
              <a:rPr lang="en-US" sz="2200" b="1" dirty="0" smtClean="0"/>
              <a:t>1.  To give ENERGY for our CELLS during the DAY.</a:t>
            </a:r>
            <a:endParaRPr lang="en-US" sz="2200" b="1" dirty="0"/>
          </a:p>
        </p:txBody>
      </p:sp>
      <p:sp>
        <p:nvSpPr>
          <p:cNvPr id="6" name="TextBox 5"/>
          <p:cNvSpPr txBox="1"/>
          <p:nvPr/>
        </p:nvSpPr>
        <p:spPr>
          <a:xfrm>
            <a:off x="6665646" y="4985055"/>
            <a:ext cx="3962400" cy="769441"/>
          </a:xfrm>
          <a:prstGeom prst="rect">
            <a:avLst/>
          </a:prstGeom>
          <a:solidFill>
            <a:schemeClr val="tx1"/>
          </a:solidFill>
          <a:ln w="12700">
            <a:solidFill>
              <a:schemeClr val="tx1"/>
            </a:solidFill>
          </a:ln>
        </p:spPr>
        <p:txBody>
          <a:bodyPr wrap="square" rtlCol="0">
            <a:spAutoFit/>
          </a:bodyPr>
          <a:lstStyle/>
          <a:p>
            <a:pPr algn="ctr"/>
            <a:r>
              <a:rPr lang="en-US" sz="2200" b="1" dirty="0" smtClean="0">
                <a:solidFill>
                  <a:schemeClr val="bg1"/>
                </a:solidFill>
              </a:rPr>
              <a:t>2.  To REPAIR &amp; REGENERATE  our CELLS at NIGHT</a:t>
            </a:r>
            <a:endParaRPr lang="en-US" sz="2200" b="1" dirty="0">
              <a:solidFill>
                <a:schemeClr val="bg1"/>
              </a:solidFill>
            </a:endParaRPr>
          </a:p>
        </p:txBody>
      </p:sp>
      <p:pic>
        <p:nvPicPr>
          <p:cNvPr id="7" name="Picture 12" descr="http://www.orchidcellmark.com/share/images/content/dna101/overview_img.jpg"/>
          <p:cNvPicPr>
            <a:picLocks noChangeAspect="1" noChangeArrowheads="1"/>
          </p:cNvPicPr>
          <p:nvPr/>
        </p:nvPicPr>
        <p:blipFill>
          <a:blip r:embed="rId4" cstate="print"/>
          <a:srcRect/>
          <a:stretch>
            <a:fillRect/>
          </a:stretch>
        </p:blipFill>
        <p:spPr bwMode="auto">
          <a:xfrm>
            <a:off x="9485046" y="1127562"/>
            <a:ext cx="1371600" cy="1073869"/>
          </a:xfrm>
          <a:prstGeom prst="rect">
            <a:avLst/>
          </a:prstGeom>
          <a:noFill/>
        </p:spPr>
      </p:pic>
      <p:pic>
        <p:nvPicPr>
          <p:cNvPr id="8" name="Picture 2" descr="Protei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0245" y="2136305"/>
            <a:ext cx="1501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Fa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0644" y="3279305"/>
            <a:ext cx="129540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arbohydrat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82244" y="3279305"/>
            <a:ext cx="129540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2115444" y="1526706"/>
            <a:ext cx="19812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3200" b="1" dirty="0"/>
              <a:t>ENERGY</a:t>
            </a:r>
          </a:p>
        </p:txBody>
      </p:sp>
      <p:sp>
        <p:nvSpPr>
          <p:cNvPr id="12" name="TextBox 11"/>
          <p:cNvSpPr txBox="1">
            <a:spLocks noChangeArrowheads="1"/>
          </p:cNvSpPr>
          <p:nvPr/>
        </p:nvSpPr>
        <p:spPr bwMode="auto">
          <a:xfrm>
            <a:off x="1668877" y="4346106"/>
            <a:ext cx="2895600" cy="46165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400" b="1" dirty="0" smtClean="0"/>
              <a:t>MACRO  </a:t>
            </a:r>
            <a:r>
              <a:rPr lang="en-US" sz="2400" b="1" dirty="0"/>
              <a:t>NUTRIENTS</a:t>
            </a:r>
          </a:p>
        </p:txBody>
      </p:sp>
      <p:sp>
        <p:nvSpPr>
          <p:cNvPr id="13" name="TextBox 12"/>
          <p:cNvSpPr txBox="1">
            <a:spLocks noChangeArrowheads="1"/>
          </p:cNvSpPr>
          <p:nvPr/>
        </p:nvSpPr>
        <p:spPr bwMode="auto">
          <a:xfrm>
            <a:off x="7046646" y="2207290"/>
            <a:ext cx="3505200" cy="224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800" b="1" dirty="0" smtClean="0">
                <a:solidFill>
                  <a:srgbClr val="000099"/>
                </a:solidFill>
              </a:rPr>
              <a:t>VITAMINS</a:t>
            </a:r>
          </a:p>
          <a:p>
            <a:pPr algn="ctr"/>
            <a:r>
              <a:rPr lang="en-US" sz="2800" b="1" dirty="0" smtClean="0">
                <a:solidFill>
                  <a:srgbClr val="000099"/>
                </a:solidFill>
              </a:rPr>
              <a:t>MINERALS</a:t>
            </a:r>
          </a:p>
          <a:p>
            <a:pPr algn="ctr"/>
            <a:r>
              <a:rPr lang="en-US" sz="2800" b="1" dirty="0" smtClean="0">
                <a:solidFill>
                  <a:srgbClr val="000099"/>
                </a:solidFill>
              </a:rPr>
              <a:t> AMINO ACIDS</a:t>
            </a:r>
          </a:p>
          <a:p>
            <a:pPr algn="ctr"/>
            <a:r>
              <a:rPr lang="en-US" sz="2800" b="1" dirty="0" smtClean="0">
                <a:solidFill>
                  <a:srgbClr val="000099"/>
                </a:solidFill>
              </a:rPr>
              <a:t>PHYTO NUTRIENTS</a:t>
            </a:r>
          </a:p>
          <a:p>
            <a:pPr algn="ctr"/>
            <a:r>
              <a:rPr lang="en-US" sz="2800" b="1" dirty="0" smtClean="0">
                <a:solidFill>
                  <a:srgbClr val="FF0000"/>
                </a:solidFill>
              </a:rPr>
              <a:t>ANTIOXIDENTS</a:t>
            </a:r>
            <a:endParaRPr lang="en-US" sz="2800" b="1" dirty="0">
              <a:solidFill>
                <a:srgbClr val="FF0000"/>
              </a:solidFill>
            </a:endParaRPr>
          </a:p>
        </p:txBody>
      </p:sp>
      <p:sp>
        <p:nvSpPr>
          <p:cNvPr id="14" name="TextBox 13"/>
          <p:cNvSpPr txBox="1">
            <a:spLocks noChangeArrowheads="1"/>
          </p:cNvSpPr>
          <p:nvPr/>
        </p:nvSpPr>
        <p:spPr bwMode="auto">
          <a:xfrm>
            <a:off x="7275246" y="4416564"/>
            <a:ext cx="2895600" cy="461655"/>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400" b="1" dirty="0">
                <a:solidFill>
                  <a:schemeClr val="bg1"/>
                </a:solidFill>
              </a:rPr>
              <a:t>MICRO NUTRIENTS</a:t>
            </a:r>
          </a:p>
        </p:txBody>
      </p:sp>
      <p:sp>
        <p:nvSpPr>
          <p:cNvPr id="15" name="Title 2"/>
          <p:cNvSpPr txBox="1">
            <a:spLocks/>
          </p:cNvSpPr>
          <p:nvPr/>
        </p:nvSpPr>
        <p:spPr>
          <a:xfrm>
            <a:off x="4744344" y="188682"/>
            <a:ext cx="6112302" cy="85725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effectLst/>
                <a:uLnTx/>
                <a:uFillTx/>
                <a:latin typeface="Aharoni" pitchFamily="2" charset="-79"/>
                <a:ea typeface="+mj-ea"/>
                <a:cs typeface="Aharoni" pitchFamily="2" charset="-79"/>
              </a:rPr>
              <a:t>Why do we </a:t>
            </a:r>
            <a:r>
              <a:rPr kumimoji="0" lang="en-US" sz="4000" b="0" i="0" u="none" strike="noStrike" kern="1200" cap="none" spc="0" normalizeH="0" baseline="0" noProof="0" dirty="0" smtClean="0">
                <a:ln>
                  <a:noFill/>
                </a:ln>
                <a:solidFill>
                  <a:srgbClr val="C00000"/>
                </a:solidFill>
                <a:effectLst/>
                <a:uLnTx/>
                <a:uFillTx/>
                <a:latin typeface="Aharoni" pitchFamily="2" charset="-79"/>
                <a:ea typeface="+mj-ea"/>
                <a:cs typeface="Aharoni" pitchFamily="2" charset="-79"/>
              </a:rPr>
              <a:t>need</a:t>
            </a:r>
            <a:r>
              <a:rPr kumimoji="0" lang="en-US" sz="4000" b="0" i="0" u="none" strike="noStrike" kern="1200" cap="none" spc="0" normalizeH="0" baseline="0" noProof="0" dirty="0" smtClean="0">
                <a:ln>
                  <a:noFill/>
                </a:ln>
                <a:effectLst/>
                <a:uLnTx/>
                <a:uFillTx/>
                <a:latin typeface="Aharoni" pitchFamily="2" charset="-79"/>
                <a:ea typeface="+mj-ea"/>
                <a:cs typeface="Aharoni" pitchFamily="2" charset="-79"/>
              </a:rPr>
              <a:t> </a:t>
            </a:r>
            <a:r>
              <a:rPr kumimoji="0" lang="en-US" sz="4000" b="0" i="0" u="none" strike="noStrike" kern="1200" cap="none" spc="0" normalizeH="0" baseline="0" noProof="0" dirty="0" smtClean="0">
                <a:ln>
                  <a:noFill/>
                </a:ln>
                <a:solidFill>
                  <a:srgbClr val="C00000"/>
                </a:solidFill>
                <a:effectLst/>
                <a:uLnTx/>
                <a:uFillTx/>
                <a:latin typeface="Aharoni" pitchFamily="2" charset="-79"/>
                <a:ea typeface="+mj-ea"/>
                <a:cs typeface="Aharoni" pitchFamily="2" charset="-79"/>
              </a:rPr>
              <a:t>Food</a:t>
            </a:r>
            <a:r>
              <a:rPr kumimoji="0" lang="en-US" sz="4000" b="0" i="0" u="none" strike="noStrike" kern="1200" cap="none" spc="0" normalizeH="0" baseline="0" noProof="0" dirty="0" smtClean="0">
                <a:ln>
                  <a:noFill/>
                </a:ln>
                <a:effectLst/>
                <a:uLnTx/>
                <a:uFillTx/>
                <a:latin typeface="Aharoni" pitchFamily="2" charset="-79"/>
                <a:ea typeface="+mj-ea"/>
                <a:cs typeface="Aharoni" pitchFamily="2" charset="-79"/>
              </a:rPr>
              <a:t> </a:t>
            </a:r>
            <a:r>
              <a:rPr kumimoji="0" lang="en-US" sz="4000" b="1" i="0" u="none" strike="noStrike" kern="1200" cap="none" spc="0" normalizeH="0" baseline="0" noProof="0" dirty="0" smtClean="0">
                <a:ln>
                  <a:noFill/>
                </a:ln>
                <a:effectLst/>
                <a:uLnTx/>
                <a:uFillTx/>
                <a:ea typeface="+mj-ea"/>
                <a:cs typeface="Aharoni" pitchFamily="2" charset="-79"/>
              </a:rPr>
              <a:t>?</a:t>
            </a:r>
            <a:endParaRPr kumimoji="0" lang="en-IN" sz="4000" b="1" i="0" u="none" strike="noStrike" kern="1200" cap="none" spc="0" normalizeH="0" baseline="0" noProof="0" dirty="0">
              <a:ln>
                <a:noFill/>
              </a:ln>
              <a:effectLst/>
              <a:uLnTx/>
              <a:uFillTx/>
              <a:latin typeface="Aharoni" pitchFamily="2" charset="-79"/>
              <a:ea typeface="+mj-ea"/>
              <a:cs typeface="Aharoni" pitchFamily="2" charset="-79"/>
            </a:endParaRPr>
          </a:p>
        </p:txBody>
      </p:sp>
      <p:sp>
        <p:nvSpPr>
          <p:cNvPr id="16" name="Rectangle 15"/>
          <p:cNvSpPr/>
          <p:nvPr/>
        </p:nvSpPr>
        <p:spPr>
          <a:xfrm>
            <a:off x="-25400" y="-38101"/>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General Wellness</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4948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lide(fromBottom)">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slide(fromBottom)">
                                      <p:cBhvr>
                                        <p:cTn id="18" dur="500"/>
                                        <p:tgtEl>
                                          <p:spTgt spid="3"/>
                                        </p:tgtEl>
                                      </p:cBhvr>
                                    </p:animEffect>
                                  </p:childTnLst>
                                </p:cTn>
                              </p:par>
                              <p:par>
                                <p:cTn id="19" presetID="1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lide(fromBottom)">
                                      <p:cBhvr>
                                        <p:cTn id="21" dur="500"/>
                                        <p:tgtEl>
                                          <p:spTgt spid="7"/>
                                        </p:tgtEl>
                                      </p:cBhvr>
                                    </p:animEffect>
                                  </p:childTnLst>
                                </p:cTn>
                              </p:par>
                              <p:par>
                                <p:cTn id="22" presetID="35" presetClass="emph" presetSubtype="0" repeatCount="indefinite" fill="hold" nodeType="withEffect">
                                  <p:stCondLst>
                                    <p:cond delay="0"/>
                                  </p:stCondLst>
                                  <p:childTnLst>
                                    <p:anim calcmode="discrete" valueType="str">
                                      <p:cBhvr>
                                        <p:cTn id="2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slide(fromBottom)">
                                      <p:cBhvr>
                                        <p:cTn id="28" dur="500"/>
                                        <p:tgtEl>
                                          <p:spTgt spid="8"/>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slide(fromBottom)">
                                      <p:cBhvr>
                                        <p:cTn id="31" dur="500"/>
                                        <p:tgtEl>
                                          <p:spTgt spid="11"/>
                                        </p:tgtEl>
                                      </p:cBhvr>
                                    </p:animEffect>
                                  </p:childTnLst>
                                </p:cTn>
                              </p:par>
                              <p:par>
                                <p:cTn id="32" presetID="1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lide(fromBottom)">
                                      <p:cBhvr>
                                        <p:cTn id="34" dur="500"/>
                                        <p:tgtEl>
                                          <p:spTgt spid="9"/>
                                        </p:tgtEl>
                                      </p:cBhvr>
                                    </p:animEffect>
                                  </p:childTnLst>
                                </p:cTn>
                              </p:par>
                              <p:par>
                                <p:cTn id="35" presetID="1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lide(fromBottom)">
                                      <p:cBhvr>
                                        <p:cTn id="37" dur="500"/>
                                        <p:tgtEl>
                                          <p:spTgt spid="10"/>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slide(fromBottom)">
                                      <p:cBhvr>
                                        <p:cTn id="40" dur="500"/>
                                        <p:tgtEl>
                                          <p:spTgt spid="12"/>
                                        </p:tgtEl>
                                      </p:cBhvr>
                                    </p:animEffect>
                                  </p:childTnLst>
                                </p:cTn>
                              </p:par>
                              <p:par>
                                <p:cTn id="41" presetID="9" presetClass="exit" presetSubtype="0" fill="hold" nodeType="withEffect">
                                  <p:stCondLst>
                                    <p:cond delay="0"/>
                                  </p:stCondLst>
                                  <p:childTnLst>
                                    <p:animEffect transition="out" filter="dissolve">
                                      <p:cBhvr>
                                        <p:cTn id="42" dur="1000"/>
                                        <p:tgtEl>
                                          <p:spTgt spid="4"/>
                                        </p:tgtEl>
                                      </p:cBhvr>
                                    </p:animEffect>
                                    <p:set>
                                      <p:cBhvr>
                                        <p:cTn id="43" dur="1" fill="hold">
                                          <p:stCondLst>
                                            <p:cond delay="999"/>
                                          </p:stCondLst>
                                        </p:cTn>
                                        <p:tgtEl>
                                          <p:spTgt spid="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slide(fromBottom)">
                                      <p:cBhvr>
                                        <p:cTn id="48" dur="500"/>
                                        <p:tgtEl>
                                          <p:spTgt spid="13"/>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slide(fromBottom)">
                                      <p:cBhvr>
                                        <p:cTn id="51" dur="500"/>
                                        <p:tgtEl>
                                          <p:spTgt spid="14"/>
                                        </p:tgtEl>
                                      </p:cBhvr>
                                    </p:animEffect>
                                  </p:childTnLst>
                                </p:cTn>
                              </p:par>
                              <p:par>
                                <p:cTn id="52" presetID="9" presetClass="exit" presetSubtype="0" fill="hold" nodeType="withEffect">
                                  <p:stCondLst>
                                    <p:cond delay="0"/>
                                  </p:stCondLst>
                                  <p:childTnLst>
                                    <p:animEffect transition="out" filter="dissolve">
                                      <p:cBhvr>
                                        <p:cTn id="53" dur="1000"/>
                                        <p:tgtEl>
                                          <p:spTgt spid="3"/>
                                        </p:tgtEl>
                                      </p:cBhvr>
                                    </p:animEffect>
                                    <p:set>
                                      <p:cBhvr>
                                        <p:cTn id="54" dur="1" fill="hold">
                                          <p:stCondLst>
                                            <p:cond delay="999"/>
                                          </p:stCondLst>
                                        </p:cTn>
                                        <p:tgtEl>
                                          <p:spTgt spid="3"/>
                                        </p:tgtEl>
                                        <p:attrNameLst>
                                          <p:attrName>style.visibility</p:attrName>
                                        </p:attrNameLst>
                                      </p:cBhvr>
                                      <p:to>
                                        <p:strVal val="hidden"/>
                                      </p:to>
                                    </p:set>
                                  </p:childTnLst>
                                </p:cTn>
                              </p:par>
                              <p:par>
                                <p:cTn id="55" presetID="26" presetClass="emph" presetSubtype="0" fill="hold" grpId="0" nodeType="withEffect">
                                  <p:stCondLst>
                                    <p:cond delay="0"/>
                                  </p:stCondLst>
                                  <p:childTnLst>
                                    <p:animEffect transition="out" filter="fade">
                                      <p:cBhvr>
                                        <p:cTn id="56" dur="500" tmFilter="0, 0; .2, .5; .8, .5; 1, 0"/>
                                        <p:tgtEl>
                                          <p:spTgt spid="15"/>
                                        </p:tgtEl>
                                      </p:cBhvr>
                                    </p:animEffect>
                                    <p:animScale>
                                      <p:cBhvr>
                                        <p:cTn id="5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p:bldP spid="12" grpId="0" animBg="1"/>
      <p:bldP spid="13" grpId="0"/>
      <p:bldP spid="14" grpId="0" animBg="1"/>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7602" name="Picture 2" descr="http://godish.com/media/34362/oxygen_logo_rgb.jpg"/>
          <p:cNvPicPr>
            <a:picLocks noChangeAspect="1" noChangeArrowheads="1"/>
          </p:cNvPicPr>
          <p:nvPr/>
        </p:nvPicPr>
        <p:blipFill>
          <a:blip r:embed="rId2" cstate="print"/>
          <a:srcRect/>
          <a:stretch>
            <a:fillRect/>
          </a:stretch>
        </p:blipFill>
        <p:spPr bwMode="auto">
          <a:xfrm>
            <a:off x="0" y="355600"/>
            <a:ext cx="12192000" cy="6502400"/>
          </a:xfrm>
          <a:prstGeom prst="rect">
            <a:avLst/>
          </a:prstGeom>
          <a:noFill/>
          <a:ln w="9525">
            <a:noFill/>
            <a:miter lim="800000"/>
            <a:headEnd/>
            <a:tailEnd/>
          </a:ln>
        </p:spPr>
      </p:pic>
      <p:pic>
        <p:nvPicPr>
          <p:cNvPr id="537604" name="Picture 4" descr="http://epicaauto.com/wp-content/uploads/2012/01/rusting-car.jpg"/>
          <p:cNvPicPr>
            <a:picLocks noChangeAspect="1" noChangeArrowheads="1"/>
          </p:cNvPicPr>
          <p:nvPr/>
        </p:nvPicPr>
        <p:blipFill>
          <a:blip r:embed="rId3" cstate="print"/>
          <a:srcRect/>
          <a:stretch>
            <a:fillRect/>
          </a:stretch>
        </p:blipFill>
        <p:spPr bwMode="auto">
          <a:xfrm>
            <a:off x="304800" y="163291"/>
            <a:ext cx="5486400" cy="3238500"/>
          </a:xfrm>
          <a:prstGeom prst="rect">
            <a:avLst/>
          </a:prstGeom>
          <a:noFill/>
          <a:ln w="9525">
            <a:noFill/>
            <a:miter lim="800000"/>
            <a:headEnd/>
            <a:tailEnd/>
          </a:ln>
        </p:spPr>
      </p:pic>
      <p:pic>
        <p:nvPicPr>
          <p:cNvPr id="537606" name="Picture 6" descr="https://encrypted-tbn3.gstatic.com/images?q=tbn:ANd9GcQIfO3uMseM3L-L_BM-Acn1d1PaFsrLgMKfssJmz3Z6CBqPDROX"/>
          <p:cNvPicPr>
            <a:picLocks noChangeAspect="1" noChangeArrowheads="1"/>
          </p:cNvPicPr>
          <p:nvPr/>
        </p:nvPicPr>
        <p:blipFill>
          <a:blip r:embed="rId4" cstate="print"/>
          <a:srcRect/>
          <a:stretch>
            <a:fillRect/>
          </a:stretch>
        </p:blipFill>
        <p:spPr bwMode="auto">
          <a:xfrm>
            <a:off x="304800" y="3414490"/>
            <a:ext cx="5486400" cy="3048000"/>
          </a:xfrm>
          <a:prstGeom prst="rect">
            <a:avLst/>
          </a:prstGeom>
          <a:noFill/>
          <a:ln w="9525">
            <a:noFill/>
            <a:miter lim="800000"/>
            <a:headEnd/>
            <a:tailEnd/>
          </a:ln>
        </p:spPr>
      </p:pic>
      <p:pic>
        <p:nvPicPr>
          <p:cNvPr id="537608" name="Picture 8" descr="https://encrypted-tbn2.gstatic.com/images?q=tbn:ANd9GcTa6zqaymAb10i6dgW7THHYDCxPtRqEA3kNaPawBcZNQZ0-OCJ81Q"/>
          <p:cNvPicPr>
            <a:picLocks noChangeAspect="1" noChangeArrowheads="1"/>
          </p:cNvPicPr>
          <p:nvPr/>
        </p:nvPicPr>
        <p:blipFill>
          <a:blip r:embed="rId5" cstate="print"/>
          <a:srcRect/>
          <a:stretch>
            <a:fillRect/>
          </a:stretch>
        </p:blipFill>
        <p:spPr bwMode="auto">
          <a:xfrm>
            <a:off x="5994400" y="163290"/>
            <a:ext cx="5892800" cy="3251200"/>
          </a:xfrm>
          <a:prstGeom prst="rect">
            <a:avLst/>
          </a:prstGeom>
          <a:noFill/>
          <a:ln w="9525">
            <a:noFill/>
            <a:miter lim="800000"/>
            <a:headEnd/>
            <a:tailEnd/>
          </a:ln>
        </p:spPr>
      </p:pic>
      <p:pic>
        <p:nvPicPr>
          <p:cNvPr id="537610" name="Picture 10" descr="https://encrypted-tbn3.gstatic.com/images?q=tbn:ANd9GcRfv7vTYbPXwwBk-_cmxjdY41xiWXu5Hzjogd_OmLpKmkkTubxybg"/>
          <p:cNvPicPr>
            <a:picLocks noChangeAspect="1" noChangeArrowheads="1"/>
          </p:cNvPicPr>
          <p:nvPr/>
        </p:nvPicPr>
        <p:blipFill>
          <a:blip r:embed="rId6" cstate="print"/>
          <a:srcRect/>
          <a:stretch>
            <a:fillRect/>
          </a:stretch>
        </p:blipFill>
        <p:spPr bwMode="auto">
          <a:xfrm>
            <a:off x="5994400" y="3312890"/>
            <a:ext cx="5892800" cy="3149600"/>
          </a:xfrm>
          <a:prstGeom prst="rect">
            <a:avLst/>
          </a:prstGeom>
          <a:noFill/>
          <a:ln w="9525">
            <a:noFill/>
            <a:miter lim="800000"/>
            <a:headEnd/>
            <a:tailEnd/>
          </a:ln>
        </p:spPr>
      </p:pic>
    </p:spTree>
    <p:extLst>
      <p:ext uri="{BB962C8B-B14F-4D97-AF65-F5344CB8AC3E}">
        <p14:creationId xmlns:p14="http://schemas.microsoft.com/office/powerpoint/2010/main" val="3595008329"/>
      </p:ext>
    </p:extLst>
  </p:cSld>
  <p:clrMapOvr>
    <a:masterClrMapping/>
  </p:clrMapOvr>
  <p:transition advClick="0" advTm="2000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537602"/>
                                        </p:tgtEl>
                                      </p:cBhvr>
                                    </p:animEffect>
                                    <p:set>
                                      <p:cBhvr>
                                        <p:cTn id="7" dur="1" fill="hold">
                                          <p:stCondLst>
                                            <p:cond delay="499"/>
                                          </p:stCondLst>
                                        </p:cTn>
                                        <p:tgtEl>
                                          <p:spTgt spid="537602"/>
                                        </p:tgtEl>
                                        <p:attrNameLst>
                                          <p:attrName>style.visibility</p:attrName>
                                        </p:attrNameLst>
                                      </p:cBhvr>
                                      <p:to>
                                        <p:strVal val="hidden"/>
                                      </p:to>
                                    </p:set>
                                  </p:childTnLst>
                                </p:cTn>
                              </p:par>
                              <p:par>
                                <p:cTn id="8" presetID="12" presetClass="entr" presetSubtype="4" fill="hold" nodeType="withEffect">
                                  <p:stCondLst>
                                    <p:cond delay="0"/>
                                  </p:stCondLst>
                                  <p:childTnLst>
                                    <p:set>
                                      <p:cBhvr>
                                        <p:cTn id="9" dur="1" fill="hold">
                                          <p:stCondLst>
                                            <p:cond delay="0"/>
                                          </p:stCondLst>
                                        </p:cTn>
                                        <p:tgtEl>
                                          <p:spTgt spid="537604"/>
                                        </p:tgtEl>
                                        <p:attrNameLst>
                                          <p:attrName>style.visibility</p:attrName>
                                        </p:attrNameLst>
                                      </p:cBhvr>
                                      <p:to>
                                        <p:strVal val="visible"/>
                                      </p:to>
                                    </p:set>
                                    <p:animEffect transition="in" filter="slide(fromBottom)">
                                      <p:cBhvr>
                                        <p:cTn id="10" dur="500"/>
                                        <p:tgtEl>
                                          <p:spTgt spid="537604"/>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537606"/>
                                        </p:tgtEl>
                                        <p:attrNameLst>
                                          <p:attrName>style.visibility</p:attrName>
                                        </p:attrNameLst>
                                      </p:cBhvr>
                                      <p:to>
                                        <p:strVal val="visible"/>
                                      </p:to>
                                    </p:set>
                                    <p:animEffect transition="in" filter="slide(fromBottom)">
                                      <p:cBhvr>
                                        <p:cTn id="15" dur="500"/>
                                        <p:tgtEl>
                                          <p:spTgt spid="537606"/>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537608"/>
                                        </p:tgtEl>
                                        <p:attrNameLst>
                                          <p:attrName>style.visibility</p:attrName>
                                        </p:attrNameLst>
                                      </p:cBhvr>
                                      <p:to>
                                        <p:strVal val="visible"/>
                                      </p:to>
                                    </p:set>
                                    <p:animEffect transition="in" filter="slide(fromBottom)">
                                      <p:cBhvr>
                                        <p:cTn id="20" dur="500"/>
                                        <p:tgtEl>
                                          <p:spTgt spid="537608"/>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537610"/>
                                        </p:tgtEl>
                                        <p:attrNameLst>
                                          <p:attrName>style.visibility</p:attrName>
                                        </p:attrNameLst>
                                      </p:cBhvr>
                                      <p:to>
                                        <p:strVal val="visible"/>
                                      </p:to>
                                    </p:set>
                                    <p:animEffect transition="in" filter="slide(fromBottom)">
                                      <p:cBhvr>
                                        <p:cTn id="25" dur="500"/>
                                        <p:tgtEl>
                                          <p:spTgt spid="5376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2" descr="http://www.oilthetime.com/uploads/2/1/4/2/21427904/1628285_orig.jpg"/>
          <p:cNvPicPr>
            <a:picLocks noChangeAspect="1" noChangeArrowheads="1"/>
          </p:cNvPicPr>
          <p:nvPr/>
        </p:nvPicPr>
        <p:blipFill>
          <a:blip r:embed="rId2" cstate="print"/>
          <a:srcRect/>
          <a:stretch>
            <a:fillRect/>
          </a:stretch>
        </p:blipFill>
        <p:spPr bwMode="auto">
          <a:xfrm>
            <a:off x="0" y="381000"/>
            <a:ext cx="12192000" cy="6477000"/>
          </a:xfrm>
          <a:prstGeom prst="rect">
            <a:avLst/>
          </a:prstGeom>
          <a:noFill/>
          <a:ln w="9525">
            <a:noFill/>
            <a:miter lim="800000"/>
            <a:headEnd/>
            <a:tailEnd/>
          </a:ln>
        </p:spPr>
      </p:pic>
    </p:spTree>
    <p:extLst>
      <p:ext uri="{BB962C8B-B14F-4D97-AF65-F5344CB8AC3E}">
        <p14:creationId xmlns:p14="http://schemas.microsoft.com/office/powerpoint/2010/main" val="2200601421"/>
      </p:ext>
    </p:extLst>
  </p:cSld>
  <p:clrMapOvr>
    <a:masterClrMapping/>
  </p:clrMapOvr>
  <p:transition advClick="0" advTm="20000"/>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dhanwantari\sir\1 copy.jpg"/>
          <p:cNvPicPr>
            <a:picLocks noChangeAspect="1" noChangeArrowheads="1"/>
          </p:cNvPicPr>
          <p:nvPr/>
        </p:nvPicPr>
        <p:blipFill>
          <a:blip r:embed="rId2" cstate="print"/>
          <a:srcRect/>
          <a:stretch>
            <a:fillRect/>
          </a:stretch>
        </p:blipFill>
        <p:spPr bwMode="auto">
          <a:xfrm>
            <a:off x="-711200" y="-533400"/>
            <a:ext cx="14088533" cy="7924800"/>
          </a:xfrm>
          <a:prstGeom prst="rect">
            <a:avLst/>
          </a:prstGeom>
          <a:noFill/>
          <a:ln w="9525">
            <a:noFill/>
            <a:miter lim="800000"/>
            <a:headEnd/>
            <a:tailEnd/>
          </a:ln>
        </p:spPr>
      </p:pic>
      <p:pic>
        <p:nvPicPr>
          <p:cNvPr id="6" name="Picture 11" descr="C:\Users\DELL\Desktop\free radicals.gif"/>
          <p:cNvPicPr>
            <a:picLocks noChangeAspect="1" noChangeArrowheads="1" noCrop="1"/>
          </p:cNvPicPr>
          <p:nvPr/>
        </p:nvPicPr>
        <p:blipFill>
          <a:blip r:embed="rId3" cstate="print"/>
          <a:srcRect/>
          <a:stretch>
            <a:fillRect/>
          </a:stretch>
        </p:blipFill>
        <p:spPr bwMode="auto">
          <a:xfrm>
            <a:off x="10584" y="1"/>
            <a:ext cx="12181416" cy="6889751"/>
          </a:xfrm>
          <a:prstGeom prst="rect">
            <a:avLst/>
          </a:prstGeom>
          <a:noFill/>
          <a:ln w="9525">
            <a:noFill/>
            <a:miter lim="800000"/>
            <a:headEnd/>
            <a:tailEnd/>
          </a:ln>
        </p:spPr>
      </p:pic>
      <p:sp>
        <p:nvSpPr>
          <p:cNvPr id="7" name="TextBox 6"/>
          <p:cNvSpPr txBox="1"/>
          <p:nvPr/>
        </p:nvSpPr>
        <p:spPr>
          <a:xfrm>
            <a:off x="4165600" y="0"/>
            <a:ext cx="8026400" cy="2093384"/>
          </a:xfrm>
          <a:prstGeom prst="rect">
            <a:avLst/>
          </a:prstGeom>
          <a:noFill/>
        </p:spPr>
        <p:txBody>
          <a:bodyPr lIns="121904" tIns="60952" rIns="121904" bIns="60952">
            <a:spAutoFit/>
          </a:bodyPr>
          <a:lstStyle/>
          <a:p>
            <a:pPr algn="ctr">
              <a:defRPr/>
            </a:pPr>
            <a:r>
              <a:rPr lang="en-US" sz="6400" b="1" spc="400" dirty="0">
                <a:solidFill>
                  <a:schemeClr val="bg1"/>
                </a:solidFill>
              </a:rPr>
              <a:t>FREE RADICALS (OXIDATION)</a:t>
            </a:r>
          </a:p>
        </p:txBody>
      </p:sp>
      <p:sp>
        <p:nvSpPr>
          <p:cNvPr id="9" name="TextBox 8"/>
          <p:cNvSpPr txBox="1">
            <a:spLocks noChangeArrowheads="1"/>
          </p:cNvSpPr>
          <p:nvPr/>
        </p:nvSpPr>
        <p:spPr bwMode="auto">
          <a:xfrm>
            <a:off x="-203199" y="4963584"/>
            <a:ext cx="12272433" cy="1107979"/>
          </a:xfrm>
          <a:prstGeom prst="rect">
            <a:avLst/>
          </a:prstGeom>
          <a:noFill/>
          <a:ln w="9525">
            <a:noFill/>
            <a:miter lim="800000"/>
            <a:headEnd/>
            <a:tailEnd/>
          </a:ln>
        </p:spPr>
        <p:txBody>
          <a:bodyPr lIns="121904" tIns="60952" rIns="121904" bIns="60952">
            <a:spAutoFit/>
          </a:bodyPr>
          <a:lstStyle/>
          <a:p>
            <a:pPr algn="ctr"/>
            <a:r>
              <a:rPr lang="en-US" sz="5900" b="1" dirty="0">
                <a:solidFill>
                  <a:srgbClr val="66FF33"/>
                </a:solidFill>
              </a:rPr>
              <a:t>ANTI OXIDANTS </a:t>
            </a:r>
            <a:r>
              <a:rPr lang="en-US" sz="4300" b="1" dirty="0">
                <a:solidFill>
                  <a:srgbClr val="66FF33"/>
                </a:solidFill>
              </a:rPr>
              <a:t>with high </a:t>
            </a:r>
            <a:r>
              <a:rPr lang="en-US" sz="4300" b="1" u="sng" dirty="0">
                <a:solidFill>
                  <a:srgbClr val="66FF33"/>
                </a:solidFill>
              </a:rPr>
              <a:t>ORAC</a:t>
            </a:r>
            <a:r>
              <a:rPr lang="en-US" sz="4300" b="1" dirty="0">
                <a:solidFill>
                  <a:srgbClr val="66FF33"/>
                </a:solidFill>
              </a:rPr>
              <a:t> value.</a:t>
            </a:r>
            <a:r>
              <a:rPr lang="en-US" sz="6400" b="1" dirty="0">
                <a:solidFill>
                  <a:srgbClr val="66FF33"/>
                </a:solidFill>
              </a:rPr>
              <a:t>  </a:t>
            </a:r>
          </a:p>
        </p:txBody>
      </p:sp>
      <p:pic>
        <p:nvPicPr>
          <p:cNvPr id="10" name="Picture 2"/>
          <p:cNvPicPr>
            <a:picLocks noChangeAspect="1" noChangeArrowheads="1"/>
          </p:cNvPicPr>
          <p:nvPr/>
        </p:nvPicPr>
        <p:blipFill>
          <a:blip r:embed="rId4" cstate="print"/>
          <a:srcRect/>
          <a:stretch>
            <a:fillRect/>
          </a:stretch>
        </p:blipFill>
        <p:spPr bwMode="auto">
          <a:xfrm>
            <a:off x="-35984" y="6100234"/>
            <a:ext cx="12227984" cy="783167"/>
          </a:xfrm>
          <a:prstGeom prst="rect">
            <a:avLst/>
          </a:prstGeom>
          <a:noFill/>
          <a:ln w="9525">
            <a:noFill/>
            <a:miter lim="800000"/>
            <a:headEnd/>
            <a:tailEnd/>
          </a:ln>
        </p:spPr>
      </p:pic>
    </p:spTree>
    <p:extLst>
      <p:ext uri="{BB962C8B-B14F-4D97-AF65-F5344CB8AC3E}">
        <p14:creationId xmlns:p14="http://schemas.microsoft.com/office/powerpoint/2010/main" val="384924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edge">
                                      <p:cBhvr>
                                        <p:cTn id="7" dur="1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dissolve">
                                      <p:cBhvr>
                                        <p:cTn id="12" dur="1000"/>
                                        <p:tgtEl>
                                          <p:spTgt spid="6"/>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dissolve">
                                      <p:cBhvr>
                                        <p:cTn id="15" dur="1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dissolv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614" name="Picture 22" descr="http://worldofspices.files.wordpress.com/2009/09/turmeric-spice.jpg?w=477"/>
          <p:cNvPicPr>
            <a:picLocks noChangeAspect="1" noChangeArrowheads="1"/>
          </p:cNvPicPr>
          <p:nvPr/>
        </p:nvPicPr>
        <p:blipFill>
          <a:blip r:embed="rId2" cstate="print"/>
          <a:srcRect/>
          <a:stretch>
            <a:fillRect/>
          </a:stretch>
        </p:blipFill>
        <p:spPr bwMode="auto">
          <a:xfrm>
            <a:off x="8389259" y="3494745"/>
            <a:ext cx="3398158" cy="2545622"/>
          </a:xfrm>
          <a:prstGeom prst="rect">
            <a:avLst/>
          </a:prstGeom>
          <a:noFill/>
          <a:ln w="9525">
            <a:noFill/>
            <a:miter lim="800000"/>
            <a:headEnd/>
            <a:tailEnd/>
          </a:ln>
        </p:spPr>
      </p:pic>
      <p:pic>
        <p:nvPicPr>
          <p:cNvPr id="110594" name="Picture 2" descr="http://skipthepie.org/nutrition-photos/m/09205_129891320189347.jpg"/>
          <p:cNvPicPr>
            <a:picLocks noChangeAspect="1" noChangeArrowheads="1"/>
          </p:cNvPicPr>
          <p:nvPr/>
        </p:nvPicPr>
        <p:blipFill>
          <a:blip r:embed="rId3" cstate="print"/>
          <a:srcRect/>
          <a:stretch>
            <a:fillRect/>
          </a:stretch>
        </p:blipFill>
        <p:spPr bwMode="auto">
          <a:xfrm>
            <a:off x="188689" y="2310500"/>
            <a:ext cx="1951567" cy="1466849"/>
          </a:xfrm>
          <a:prstGeom prst="rect">
            <a:avLst/>
          </a:prstGeom>
          <a:noFill/>
          <a:ln w="9525">
            <a:noFill/>
            <a:miter lim="800000"/>
            <a:headEnd/>
            <a:tailEnd/>
          </a:ln>
        </p:spPr>
      </p:pic>
      <p:pic>
        <p:nvPicPr>
          <p:cNvPr id="110596" name="Picture 4" descr="http://fruits.catchsmile.com/wp-content/uploads/2011/06/Black-Grapes-1.jpg"/>
          <p:cNvPicPr>
            <a:picLocks noChangeAspect="1" noChangeArrowheads="1"/>
          </p:cNvPicPr>
          <p:nvPr/>
        </p:nvPicPr>
        <p:blipFill>
          <a:blip r:embed="rId4" cstate="print"/>
          <a:srcRect/>
          <a:stretch>
            <a:fillRect/>
          </a:stretch>
        </p:blipFill>
        <p:spPr bwMode="auto">
          <a:xfrm>
            <a:off x="188689" y="932548"/>
            <a:ext cx="1951567" cy="1422400"/>
          </a:xfrm>
          <a:prstGeom prst="rect">
            <a:avLst/>
          </a:prstGeom>
          <a:noFill/>
          <a:ln w="9525">
            <a:noFill/>
            <a:miter lim="800000"/>
            <a:headEnd/>
            <a:tailEnd/>
          </a:ln>
        </p:spPr>
      </p:pic>
      <p:sp>
        <p:nvSpPr>
          <p:cNvPr id="2" name="Rectangle 1"/>
          <p:cNvSpPr>
            <a:spLocks noChangeArrowheads="1"/>
          </p:cNvSpPr>
          <p:nvPr/>
        </p:nvSpPr>
        <p:spPr bwMode="auto">
          <a:xfrm>
            <a:off x="2438402" y="1498604"/>
            <a:ext cx="773577" cy="400093"/>
          </a:xfrm>
          <a:prstGeom prst="rect">
            <a:avLst/>
          </a:prstGeom>
          <a:noFill/>
          <a:ln w="9525">
            <a:noFill/>
            <a:miter lim="800000"/>
            <a:headEnd/>
            <a:tailEnd/>
          </a:ln>
        </p:spPr>
        <p:txBody>
          <a:bodyPr wrap="none" lIns="121904" tIns="60952" rIns="121904" bIns="60952">
            <a:spAutoFit/>
          </a:bodyPr>
          <a:lstStyle/>
          <a:p>
            <a:r>
              <a:rPr lang="en-US" b="1" dirty="0"/>
              <a:t>1,746</a:t>
            </a:r>
            <a:endParaRPr lang="en-US" dirty="0"/>
          </a:p>
        </p:txBody>
      </p:sp>
      <p:sp>
        <p:nvSpPr>
          <p:cNvPr id="3" name="Rectangle 2"/>
          <p:cNvSpPr>
            <a:spLocks noChangeArrowheads="1"/>
          </p:cNvSpPr>
          <p:nvPr/>
        </p:nvSpPr>
        <p:spPr bwMode="auto">
          <a:xfrm>
            <a:off x="2438402" y="2876555"/>
            <a:ext cx="773577" cy="400093"/>
          </a:xfrm>
          <a:prstGeom prst="rect">
            <a:avLst/>
          </a:prstGeom>
          <a:noFill/>
          <a:ln w="9525">
            <a:noFill/>
            <a:miter lim="800000"/>
            <a:headEnd/>
            <a:tailEnd/>
          </a:ln>
        </p:spPr>
        <p:txBody>
          <a:bodyPr wrap="none" lIns="121904" tIns="60952" rIns="121904" bIns="60952">
            <a:spAutoFit/>
          </a:bodyPr>
          <a:lstStyle/>
          <a:p>
            <a:r>
              <a:rPr lang="en-US" b="1"/>
              <a:t>1,819</a:t>
            </a:r>
            <a:endParaRPr lang="en-US"/>
          </a:p>
        </p:txBody>
      </p:sp>
      <p:pic>
        <p:nvPicPr>
          <p:cNvPr id="110598" name="Picture 6" descr="http://www.farmerservice.com/assets/article_image/3ef815416f775098/guava.jpg"/>
          <p:cNvPicPr>
            <a:picLocks noChangeAspect="1" noChangeArrowheads="1"/>
          </p:cNvPicPr>
          <p:nvPr/>
        </p:nvPicPr>
        <p:blipFill>
          <a:blip r:embed="rId5" cstate="print"/>
          <a:srcRect/>
          <a:stretch>
            <a:fillRect/>
          </a:stretch>
        </p:blipFill>
        <p:spPr bwMode="auto">
          <a:xfrm>
            <a:off x="188688" y="3777349"/>
            <a:ext cx="1930400" cy="1327151"/>
          </a:xfrm>
          <a:prstGeom prst="rect">
            <a:avLst/>
          </a:prstGeom>
          <a:noFill/>
          <a:ln w="9525">
            <a:noFill/>
            <a:miter lim="800000"/>
            <a:headEnd/>
            <a:tailEnd/>
          </a:ln>
        </p:spPr>
      </p:pic>
      <p:sp>
        <p:nvSpPr>
          <p:cNvPr id="4" name="Rectangle 3"/>
          <p:cNvSpPr>
            <a:spLocks noChangeArrowheads="1"/>
          </p:cNvSpPr>
          <p:nvPr/>
        </p:nvSpPr>
        <p:spPr bwMode="auto">
          <a:xfrm>
            <a:off x="2438402" y="4241804"/>
            <a:ext cx="773577" cy="400093"/>
          </a:xfrm>
          <a:prstGeom prst="rect">
            <a:avLst/>
          </a:prstGeom>
          <a:noFill/>
          <a:ln w="9525">
            <a:noFill/>
            <a:miter lim="800000"/>
            <a:headEnd/>
            <a:tailEnd/>
          </a:ln>
        </p:spPr>
        <p:txBody>
          <a:bodyPr wrap="none" lIns="121904" tIns="60952" rIns="121904" bIns="60952">
            <a:spAutoFit/>
          </a:bodyPr>
          <a:lstStyle/>
          <a:p>
            <a:r>
              <a:rPr lang="en-US" b="1"/>
              <a:t>1,990</a:t>
            </a:r>
            <a:endParaRPr lang="en-US"/>
          </a:p>
        </p:txBody>
      </p:sp>
      <p:pic>
        <p:nvPicPr>
          <p:cNvPr id="110600" name="Picture 8" descr="http://img.ehowcdn.com/article-new/ehow/images/a04/hs/fo/fuji-apples-health-benefits-800x800.jpg"/>
          <p:cNvPicPr>
            <a:picLocks noChangeAspect="1" noChangeArrowheads="1"/>
          </p:cNvPicPr>
          <p:nvPr/>
        </p:nvPicPr>
        <p:blipFill>
          <a:blip r:embed="rId6" cstate="print"/>
          <a:srcRect/>
          <a:stretch>
            <a:fillRect/>
          </a:stretch>
        </p:blipFill>
        <p:spPr bwMode="auto">
          <a:xfrm>
            <a:off x="188689" y="5085449"/>
            <a:ext cx="1951567" cy="1443567"/>
          </a:xfrm>
          <a:prstGeom prst="rect">
            <a:avLst/>
          </a:prstGeom>
          <a:noFill/>
          <a:ln w="9525">
            <a:noFill/>
            <a:miter lim="800000"/>
            <a:headEnd/>
            <a:tailEnd/>
          </a:ln>
        </p:spPr>
      </p:pic>
      <p:sp>
        <p:nvSpPr>
          <p:cNvPr id="5" name="Rectangle 4"/>
          <p:cNvSpPr>
            <a:spLocks noChangeArrowheads="1"/>
          </p:cNvSpPr>
          <p:nvPr/>
        </p:nvSpPr>
        <p:spPr bwMode="auto">
          <a:xfrm>
            <a:off x="2438403" y="5452537"/>
            <a:ext cx="1183217" cy="400093"/>
          </a:xfrm>
          <a:prstGeom prst="rect">
            <a:avLst/>
          </a:prstGeom>
          <a:noFill/>
          <a:ln w="9525">
            <a:noFill/>
            <a:miter lim="800000"/>
            <a:headEnd/>
            <a:tailEnd/>
          </a:ln>
        </p:spPr>
        <p:txBody>
          <a:bodyPr lIns="121904" tIns="60952" rIns="121904" bIns="60952">
            <a:spAutoFit/>
          </a:bodyPr>
          <a:lstStyle/>
          <a:p>
            <a:r>
              <a:rPr lang="en-US" b="1"/>
              <a:t>3,049</a:t>
            </a:r>
            <a:endParaRPr lang="en-US"/>
          </a:p>
        </p:txBody>
      </p:sp>
      <p:pic>
        <p:nvPicPr>
          <p:cNvPr id="110604" name="Picture 12" descr="http://www.nuttybynaturellc.com/img/products/golden_thompson_seedless_raisins.jpg"/>
          <p:cNvPicPr>
            <a:picLocks noChangeAspect="1" noChangeArrowheads="1"/>
          </p:cNvPicPr>
          <p:nvPr/>
        </p:nvPicPr>
        <p:blipFill>
          <a:blip r:embed="rId7" cstate="print"/>
          <a:srcRect/>
          <a:stretch>
            <a:fillRect/>
          </a:stretch>
        </p:blipFill>
        <p:spPr bwMode="auto">
          <a:xfrm>
            <a:off x="4252686" y="975375"/>
            <a:ext cx="1920727" cy="1287044"/>
          </a:xfrm>
          <a:prstGeom prst="rect">
            <a:avLst/>
          </a:prstGeom>
          <a:noFill/>
          <a:ln w="9525">
            <a:noFill/>
            <a:miter lim="800000"/>
            <a:headEnd/>
            <a:tailEnd/>
          </a:ln>
        </p:spPr>
      </p:pic>
      <p:sp>
        <p:nvSpPr>
          <p:cNvPr id="6" name="Rectangle 5"/>
          <p:cNvSpPr>
            <a:spLocks noChangeArrowheads="1"/>
          </p:cNvSpPr>
          <p:nvPr/>
        </p:nvSpPr>
        <p:spPr bwMode="auto">
          <a:xfrm>
            <a:off x="6661151" y="1368277"/>
            <a:ext cx="773577" cy="400093"/>
          </a:xfrm>
          <a:prstGeom prst="rect">
            <a:avLst/>
          </a:prstGeom>
          <a:noFill/>
          <a:ln w="9525">
            <a:noFill/>
            <a:miter lim="800000"/>
            <a:headEnd/>
            <a:tailEnd/>
          </a:ln>
        </p:spPr>
        <p:txBody>
          <a:bodyPr wrap="none" lIns="121904" tIns="60952" rIns="121904" bIns="60952">
            <a:spAutoFit/>
          </a:bodyPr>
          <a:lstStyle/>
          <a:p>
            <a:r>
              <a:rPr lang="en-US" b="1" dirty="0"/>
              <a:t>3,406</a:t>
            </a:r>
            <a:endParaRPr lang="en-US" dirty="0"/>
          </a:p>
        </p:txBody>
      </p:sp>
      <p:pic>
        <p:nvPicPr>
          <p:cNvPr id="110606" name="Picture 14" descr="http://cdn.blogs.sheknows.com/realmomsguide.sheknows.com/2011/06/almonds.jpg"/>
          <p:cNvPicPr>
            <a:picLocks noChangeAspect="1" noChangeArrowheads="1"/>
          </p:cNvPicPr>
          <p:nvPr/>
        </p:nvPicPr>
        <p:blipFill>
          <a:blip r:embed="rId8" cstate="print"/>
          <a:srcRect/>
          <a:stretch>
            <a:fillRect/>
          </a:stretch>
        </p:blipFill>
        <p:spPr bwMode="auto">
          <a:xfrm>
            <a:off x="4258337" y="2328922"/>
            <a:ext cx="1995509" cy="1336244"/>
          </a:xfrm>
          <a:prstGeom prst="rect">
            <a:avLst/>
          </a:prstGeom>
          <a:noFill/>
          <a:ln w="9525">
            <a:noFill/>
            <a:miter lim="800000"/>
            <a:headEnd/>
            <a:tailEnd/>
          </a:ln>
        </p:spPr>
      </p:pic>
      <p:sp>
        <p:nvSpPr>
          <p:cNvPr id="7" name="Rectangle 6"/>
          <p:cNvSpPr>
            <a:spLocks noChangeArrowheads="1"/>
          </p:cNvSpPr>
          <p:nvPr/>
        </p:nvSpPr>
        <p:spPr bwMode="auto">
          <a:xfrm>
            <a:off x="6661151" y="2888648"/>
            <a:ext cx="773577" cy="400093"/>
          </a:xfrm>
          <a:prstGeom prst="rect">
            <a:avLst/>
          </a:prstGeom>
          <a:noFill/>
          <a:ln w="9525">
            <a:noFill/>
            <a:miter lim="800000"/>
            <a:headEnd/>
            <a:tailEnd/>
          </a:ln>
        </p:spPr>
        <p:txBody>
          <a:bodyPr wrap="none" lIns="121904" tIns="60952" rIns="121904" bIns="60952">
            <a:spAutoFit/>
          </a:bodyPr>
          <a:lstStyle/>
          <a:p>
            <a:r>
              <a:rPr lang="en-US" b="1" dirty="0"/>
              <a:t>4,454</a:t>
            </a:r>
            <a:endParaRPr lang="en-US" dirty="0"/>
          </a:p>
        </p:txBody>
      </p:sp>
      <p:pic>
        <p:nvPicPr>
          <p:cNvPr id="110608" name="Picture 16" descr="http://dietandhealthblog.net/wp-content/uploads/2009/03/raw-garlic.jpg"/>
          <p:cNvPicPr>
            <a:picLocks noChangeAspect="1" noChangeArrowheads="1"/>
          </p:cNvPicPr>
          <p:nvPr/>
        </p:nvPicPr>
        <p:blipFill>
          <a:blip r:embed="rId9" cstate="print"/>
          <a:srcRect/>
          <a:stretch>
            <a:fillRect/>
          </a:stretch>
        </p:blipFill>
        <p:spPr bwMode="auto">
          <a:xfrm>
            <a:off x="4290078" y="3798550"/>
            <a:ext cx="1883335" cy="1412994"/>
          </a:xfrm>
          <a:prstGeom prst="rect">
            <a:avLst/>
          </a:prstGeom>
          <a:noFill/>
          <a:ln w="9525">
            <a:noFill/>
            <a:miter lim="800000"/>
            <a:headEnd/>
            <a:tailEnd/>
          </a:ln>
        </p:spPr>
      </p:pic>
      <p:sp>
        <p:nvSpPr>
          <p:cNvPr id="8" name="Rectangle 7"/>
          <p:cNvSpPr>
            <a:spLocks noChangeArrowheads="1"/>
          </p:cNvSpPr>
          <p:nvPr/>
        </p:nvSpPr>
        <p:spPr bwMode="auto">
          <a:xfrm>
            <a:off x="6663267" y="4337958"/>
            <a:ext cx="773577" cy="400093"/>
          </a:xfrm>
          <a:prstGeom prst="rect">
            <a:avLst/>
          </a:prstGeom>
          <a:noFill/>
          <a:ln w="9525">
            <a:noFill/>
            <a:miter lim="800000"/>
            <a:headEnd/>
            <a:tailEnd/>
          </a:ln>
        </p:spPr>
        <p:txBody>
          <a:bodyPr wrap="none" lIns="121904" tIns="60952" rIns="121904" bIns="60952">
            <a:spAutoFit/>
          </a:bodyPr>
          <a:lstStyle/>
          <a:p>
            <a:r>
              <a:rPr lang="en-US" b="1"/>
              <a:t>5,708</a:t>
            </a:r>
            <a:endParaRPr lang="en-US"/>
          </a:p>
        </p:txBody>
      </p:sp>
      <p:pic>
        <p:nvPicPr>
          <p:cNvPr id="110610" name="Picture 18" descr="http://cdn.sheknows.com/articles/2012/02/ginger-root-raw-1.jpg"/>
          <p:cNvPicPr>
            <a:picLocks noChangeAspect="1" noChangeArrowheads="1"/>
          </p:cNvPicPr>
          <p:nvPr/>
        </p:nvPicPr>
        <p:blipFill>
          <a:blip r:embed="rId10" cstate="print"/>
          <a:srcRect/>
          <a:stretch>
            <a:fillRect/>
          </a:stretch>
        </p:blipFill>
        <p:spPr bwMode="auto">
          <a:xfrm>
            <a:off x="4339818" y="5157840"/>
            <a:ext cx="1885304" cy="1342148"/>
          </a:xfrm>
          <a:prstGeom prst="rect">
            <a:avLst/>
          </a:prstGeom>
          <a:noFill/>
          <a:ln w="9525">
            <a:noFill/>
            <a:miter lim="800000"/>
            <a:headEnd/>
            <a:tailEnd/>
          </a:ln>
        </p:spPr>
      </p:pic>
      <p:sp>
        <p:nvSpPr>
          <p:cNvPr id="9" name="Rectangle 8"/>
          <p:cNvSpPr>
            <a:spLocks noChangeArrowheads="1"/>
          </p:cNvSpPr>
          <p:nvPr/>
        </p:nvSpPr>
        <p:spPr bwMode="auto">
          <a:xfrm>
            <a:off x="6635147" y="5634269"/>
            <a:ext cx="890596" cy="400093"/>
          </a:xfrm>
          <a:prstGeom prst="rect">
            <a:avLst/>
          </a:prstGeom>
          <a:noFill/>
          <a:ln w="9525">
            <a:noFill/>
            <a:miter lim="800000"/>
            <a:headEnd/>
            <a:tailEnd/>
          </a:ln>
        </p:spPr>
        <p:txBody>
          <a:bodyPr wrap="none" lIns="121904" tIns="60952" rIns="121904" bIns="60952">
            <a:spAutoFit/>
          </a:bodyPr>
          <a:lstStyle/>
          <a:p>
            <a:r>
              <a:rPr lang="en-US" b="1" dirty="0"/>
              <a:t>14,840</a:t>
            </a:r>
            <a:endParaRPr lang="en-US" dirty="0"/>
          </a:p>
        </p:txBody>
      </p:sp>
      <p:pic>
        <p:nvPicPr>
          <p:cNvPr id="110612" name="Picture 20" descr="http://www.driedfruits.com.cn/uploads/allimg/120321/1-120321100416104.jpg"/>
          <p:cNvPicPr>
            <a:picLocks noChangeAspect="1" noChangeArrowheads="1"/>
          </p:cNvPicPr>
          <p:nvPr/>
        </p:nvPicPr>
        <p:blipFill>
          <a:blip r:embed="rId11" cstate="print"/>
          <a:srcRect/>
          <a:stretch>
            <a:fillRect/>
          </a:stretch>
        </p:blipFill>
        <p:spPr bwMode="auto">
          <a:xfrm>
            <a:off x="8461828" y="1027970"/>
            <a:ext cx="1799771" cy="1268917"/>
          </a:xfrm>
          <a:prstGeom prst="rect">
            <a:avLst/>
          </a:prstGeom>
          <a:noFill/>
          <a:ln w="9525">
            <a:noFill/>
            <a:miter lim="800000"/>
            <a:headEnd/>
            <a:tailEnd/>
          </a:ln>
        </p:spPr>
      </p:pic>
      <p:sp>
        <p:nvSpPr>
          <p:cNvPr id="10" name="Rectangle 9"/>
          <p:cNvSpPr>
            <a:spLocks noChangeArrowheads="1"/>
          </p:cNvSpPr>
          <p:nvPr/>
        </p:nvSpPr>
        <p:spPr bwMode="auto">
          <a:xfrm>
            <a:off x="10638975" y="1411819"/>
            <a:ext cx="890596" cy="400093"/>
          </a:xfrm>
          <a:prstGeom prst="rect">
            <a:avLst/>
          </a:prstGeom>
          <a:noFill/>
          <a:ln w="9525">
            <a:noFill/>
            <a:miter lim="800000"/>
            <a:headEnd/>
            <a:tailEnd/>
          </a:ln>
        </p:spPr>
        <p:txBody>
          <a:bodyPr wrap="none" lIns="121904" tIns="60952" rIns="121904" bIns="60952">
            <a:spAutoFit/>
          </a:bodyPr>
          <a:lstStyle/>
          <a:p>
            <a:r>
              <a:rPr lang="en-US" b="1" dirty="0"/>
              <a:t>50,372</a:t>
            </a:r>
            <a:endParaRPr lang="en-US" dirty="0"/>
          </a:p>
        </p:txBody>
      </p:sp>
      <p:sp>
        <p:nvSpPr>
          <p:cNvPr id="11" name="Rectangle 10"/>
          <p:cNvSpPr/>
          <p:nvPr/>
        </p:nvSpPr>
        <p:spPr>
          <a:xfrm>
            <a:off x="8331200" y="5682046"/>
            <a:ext cx="3498851" cy="861483"/>
          </a:xfrm>
          <a:prstGeom prst="rect">
            <a:avLst/>
          </a:prstGeom>
          <a:solidFill>
            <a:srgbClr val="FFC000"/>
          </a:solidFill>
        </p:spPr>
        <p:txBody>
          <a:bodyPr lIns="121904" tIns="60952" rIns="121904" bIns="60952">
            <a:spAutoFit/>
          </a:bodyPr>
          <a:lstStyle/>
          <a:p>
            <a:pPr algn="ctr">
              <a:defRPr/>
            </a:pPr>
            <a:r>
              <a:rPr lang="en-US" sz="4800" b="1" spc="400" dirty="0"/>
              <a:t>127,068</a:t>
            </a:r>
            <a:endParaRPr lang="en-US" sz="4800" spc="400" dirty="0"/>
          </a:p>
        </p:txBody>
      </p:sp>
      <p:pic>
        <p:nvPicPr>
          <p:cNvPr id="67606" name="Picture 23"/>
          <p:cNvPicPr>
            <a:picLocks noChangeAspect="1" noChangeArrowheads="1"/>
          </p:cNvPicPr>
          <p:nvPr/>
        </p:nvPicPr>
        <p:blipFill>
          <a:blip r:embed="rId12" cstate="print"/>
          <a:srcRect/>
          <a:stretch>
            <a:fillRect/>
          </a:stretch>
        </p:blipFill>
        <p:spPr bwMode="auto">
          <a:xfrm>
            <a:off x="-23284" y="12701"/>
            <a:ext cx="12187768" cy="876300"/>
          </a:xfrm>
          <a:prstGeom prst="rect">
            <a:avLst/>
          </a:prstGeom>
          <a:noFill/>
          <a:ln w="9525">
            <a:noFill/>
            <a:miter lim="800000"/>
            <a:headEnd/>
            <a:tailEnd/>
          </a:ln>
        </p:spPr>
      </p:pic>
      <p:pic>
        <p:nvPicPr>
          <p:cNvPr id="110617" name="Picture 25" descr="http://www.drvitaminsolutions.com/userfiles/Acai%201.jpg"/>
          <p:cNvPicPr>
            <a:picLocks noChangeAspect="1" noChangeArrowheads="1"/>
          </p:cNvPicPr>
          <p:nvPr/>
        </p:nvPicPr>
        <p:blipFill>
          <a:blip r:embed="rId13" cstate="print"/>
          <a:srcRect/>
          <a:stretch>
            <a:fillRect/>
          </a:stretch>
        </p:blipFill>
        <p:spPr bwMode="auto">
          <a:xfrm>
            <a:off x="8331201" y="2453521"/>
            <a:ext cx="2036233" cy="1441451"/>
          </a:xfrm>
          <a:prstGeom prst="rect">
            <a:avLst/>
          </a:prstGeom>
          <a:noFill/>
          <a:ln w="9525">
            <a:noFill/>
            <a:miter lim="800000"/>
            <a:headEnd/>
            <a:tailEnd/>
          </a:ln>
        </p:spPr>
      </p:pic>
      <p:sp>
        <p:nvSpPr>
          <p:cNvPr id="12" name="Rectangle 11"/>
          <p:cNvSpPr>
            <a:spLocks noChangeArrowheads="1"/>
          </p:cNvSpPr>
          <p:nvPr/>
        </p:nvSpPr>
        <p:spPr bwMode="auto">
          <a:xfrm>
            <a:off x="10568518" y="2880787"/>
            <a:ext cx="1007616" cy="400093"/>
          </a:xfrm>
          <a:prstGeom prst="rect">
            <a:avLst/>
          </a:prstGeom>
          <a:noFill/>
          <a:ln w="9525">
            <a:noFill/>
            <a:miter lim="800000"/>
            <a:headEnd/>
            <a:tailEnd/>
          </a:ln>
        </p:spPr>
        <p:txBody>
          <a:bodyPr wrap="none" lIns="121904" tIns="60952" rIns="121904" bIns="60952">
            <a:spAutoFit/>
          </a:bodyPr>
          <a:lstStyle/>
          <a:p>
            <a:r>
              <a:rPr lang="en-US" b="1" dirty="0"/>
              <a:t>102,700</a:t>
            </a:r>
            <a:endParaRPr lang="en-US" dirty="0"/>
          </a:p>
        </p:txBody>
      </p:sp>
    </p:spTree>
    <p:extLst>
      <p:ext uri="{BB962C8B-B14F-4D97-AF65-F5344CB8AC3E}">
        <p14:creationId xmlns:p14="http://schemas.microsoft.com/office/powerpoint/2010/main" val="10192606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0594"/>
                                        </p:tgtEl>
                                        <p:attrNameLst>
                                          <p:attrName>style.visibility</p:attrName>
                                        </p:attrNameLst>
                                      </p:cBhvr>
                                      <p:to>
                                        <p:strVal val="visible"/>
                                      </p:to>
                                    </p:set>
                                    <p:animEffect transition="in" filter="wipe(left)">
                                      <p:cBhvr>
                                        <p:cTn id="7" dur="750"/>
                                        <p:tgtEl>
                                          <p:spTgt spid="110594"/>
                                        </p:tgtEl>
                                      </p:cBhvr>
                                    </p:animEffect>
                                  </p:childTnLst>
                                </p:cTn>
                              </p:par>
                              <p:par>
                                <p:cTn id="8" presetID="22" presetClass="entr" presetSubtype="8" fill="hold" nodeType="withEffect">
                                  <p:stCondLst>
                                    <p:cond delay="0"/>
                                  </p:stCondLst>
                                  <p:childTnLst>
                                    <p:set>
                                      <p:cBhvr>
                                        <p:cTn id="9" dur="1" fill="hold">
                                          <p:stCondLst>
                                            <p:cond delay="0"/>
                                          </p:stCondLst>
                                        </p:cTn>
                                        <p:tgtEl>
                                          <p:spTgt spid="110596"/>
                                        </p:tgtEl>
                                        <p:attrNameLst>
                                          <p:attrName>style.visibility</p:attrName>
                                        </p:attrNameLst>
                                      </p:cBhvr>
                                      <p:to>
                                        <p:strVal val="visible"/>
                                      </p:to>
                                    </p:set>
                                    <p:animEffect transition="in" filter="wipe(left)">
                                      <p:cBhvr>
                                        <p:cTn id="10" dur="750"/>
                                        <p:tgtEl>
                                          <p:spTgt spid="11059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left)">
                                      <p:cBhvr>
                                        <p:cTn id="13" dur="750"/>
                                        <p:tgtEl>
                                          <p:spTgt spid="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750"/>
                                        <p:tgtEl>
                                          <p:spTgt spid="3"/>
                                        </p:tgtEl>
                                      </p:cBhvr>
                                    </p:animEffect>
                                  </p:childTnLst>
                                </p:cTn>
                              </p:par>
                              <p:par>
                                <p:cTn id="17" presetID="22" presetClass="entr" presetSubtype="8" fill="hold" nodeType="withEffect">
                                  <p:stCondLst>
                                    <p:cond delay="0"/>
                                  </p:stCondLst>
                                  <p:childTnLst>
                                    <p:set>
                                      <p:cBhvr>
                                        <p:cTn id="18" dur="1" fill="hold">
                                          <p:stCondLst>
                                            <p:cond delay="0"/>
                                          </p:stCondLst>
                                        </p:cTn>
                                        <p:tgtEl>
                                          <p:spTgt spid="110598"/>
                                        </p:tgtEl>
                                        <p:attrNameLst>
                                          <p:attrName>style.visibility</p:attrName>
                                        </p:attrNameLst>
                                      </p:cBhvr>
                                      <p:to>
                                        <p:strVal val="visible"/>
                                      </p:to>
                                    </p:set>
                                    <p:animEffect transition="in" filter="wipe(left)">
                                      <p:cBhvr>
                                        <p:cTn id="19" dur="750"/>
                                        <p:tgtEl>
                                          <p:spTgt spid="11059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750"/>
                                        <p:tgtEl>
                                          <p:spTgt spid="4"/>
                                        </p:tgtEl>
                                      </p:cBhvr>
                                    </p:animEffect>
                                  </p:childTnLst>
                                </p:cTn>
                              </p:par>
                              <p:par>
                                <p:cTn id="23" presetID="22" presetClass="entr" presetSubtype="8" fill="hold" nodeType="withEffect">
                                  <p:stCondLst>
                                    <p:cond delay="0"/>
                                  </p:stCondLst>
                                  <p:childTnLst>
                                    <p:set>
                                      <p:cBhvr>
                                        <p:cTn id="24" dur="1" fill="hold">
                                          <p:stCondLst>
                                            <p:cond delay="0"/>
                                          </p:stCondLst>
                                        </p:cTn>
                                        <p:tgtEl>
                                          <p:spTgt spid="110600"/>
                                        </p:tgtEl>
                                        <p:attrNameLst>
                                          <p:attrName>style.visibility</p:attrName>
                                        </p:attrNameLst>
                                      </p:cBhvr>
                                      <p:to>
                                        <p:strVal val="visible"/>
                                      </p:to>
                                    </p:set>
                                    <p:animEffect transition="in" filter="wipe(left)">
                                      <p:cBhvr>
                                        <p:cTn id="25" dur="750"/>
                                        <p:tgtEl>
                                          <p:spTgt spid="110600"/>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left)">
                                      <p:cBhvr>
                                        <p:cTn id="28" dur="75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110604"/>
                                        </p:tgtEl>
                                        <p:attrNameLst>
                                          <p:attrName>style.visibility</p:attrName>
                                        </p:attrNameLst>
                                      </p:cBhvr>
                                      <p:to>
                                        <p:strVal val="visible"/>
                                      </p:to>
                                    </p:set>
                                    <p:animEffect transition="in" filter="wipe(left)">
                                      <p:cBhvr>
                                        <p:cTn id="33" dur="750"/>
                                        <p:tgtEl>
                                          <p:spTgt spid="110604"/>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75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10606"/>
                                        </p:tgtEl>
                                        <p:attrNameLst>
                                          <p:attrName>style.visibility</p:attrName>
                                        </p:attrNameLst>
                                      </p:cBhvr>
                                      <p:to>
                                        <p:strVal val="visible"/>
                                      </p:to>
                                    </p:set>
                                    <p:animEffect transition="in" filter="wipe(left)">
                                      <p:cBhvr>
                                        <p:cTn id="41" dur="750"/>
                                        <p:tgtEl>
                                          <p:spTgt spid="110606"/>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wipe(left)">
                                      <p:cBhvr>
                                        <p:cTn id="44" dur="75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110608"/>
                                        </p:tgtEl>
                                        <p:attrNameLst>
                                          <p:attrName>style.visibility</p:attrName>
                                        </p:attrNameLst>
                                      </p:cBhvr>
                                      <p:to>
                                        <p:strVal val="visible"/>
                                      </p:to>
                                    </p:set>
                                    <p:animEffect transition="in" filter="wipe(left)">
                                      <p:cBhvr>
                                        <p:cTn id="49" dur="750"/>
                                        <p:tgtEl>
                                          <p:spTgt spid="110608"/>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75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10610"/>
                                        </p:tgtEl>
                                        <p:attrNameLst>
                                          <p:attrName>style.visibility</p:attrName>
                                        </p:attrNameLst>
                                      </p:cBhvr>
                                      <p:to>
                                        <p:strVal val="visible"/>
                                      </p:to>
                                    </p:set>
                                    <p:animEffect transition="in" filter="wipe(left)">
                                      <p:cBhvr>
                                        <p:cTn id="57" dur="750"/>
                                        <p:tgtEl>
                                          <p:spTgt spid="110610"/>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wipe(left)">
                                      <p:cBhvr>
                                        <p:cTn id="60" dur="75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10612"/>
                                        </p:tgtEl>
                                        <p:attrNameLst>
                                          <p:attrName>style.visibility</p:attrName>
                                        </p:attrNameLst>
                                      </p:cBhvr>
                                      <p:to>
                                        <p:strVal val="visible"/>
                                      </p:to>
                                    </p:set>
                                    <p:animEffect transition="in" filter="wipe(left)">
                                      <p:cBhvr>
                                        <p:cTn id="65" dur="750"/>
                                        <p:tgtEl>
                                          <p:spTgt spid="110612"/>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wipe(left)">
                                      <p:cBhvr>
                                        <p:cTn id="68" dur="750"/>
                                        <p:tgtEl>
                                          <p:spTgt spid="1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110617"/>
                                        </p:tgtEl>
                                        <p:attrNameLst>
                                          <p:attrName>style.visibility</p:attrName>
                                        </p:attrNameLst>
                                      </p:cBhvr>
                                      <p:to>
                                        <p:strVal val="visible"/>
                                      </p:to>
                                    </p:set>
                                    <p:animEffect transition="in" filter="wipe(left)">
                                      <p:cBhvr>
                                        <p:cTn id="73" dur="500"/>
                                        <p:tgtEl>
                                          <p:spTgt spid="110617"/>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12"/>
                                        </p:tgtEl>
                                        <p:attrNameLst>
                                          <p:attrName>style.visibility</p:attrName>
                                        </p:attrNameLst>
                                      </p:cBhvr>
                                      <p:to>
                                        <p:strVal val="visible"/>
                                      </p:to>
                                    </p:set>
                                    <p:animEffect transition="in" filter="wipe(left)">
                                      <p:cBhvr>
                                        <p:cTn id="76" dur="500"/>
                                        <p:tgtEl>
                                          <p:spTgt spid="12"/>
                                        </p:tgtEl>
                                      </p:cBhvr>
                                    </p:animEffect>
                                  </p:childTnLst>
                                </p:cTn>
                              </p:par>
                            </p:childTnLst>
                          </p:cTn>
                        </p:par>
                      </p:childTnLst>
                    </p:cTn>
                  </p:par>
                  <p:par>
                    <p:cTn id="77" fill="hold">
                      <p:stCondLst>
                        <p:cond delay="indefinite"/>
                      </p:stCondLst>
                      <p:childTnLst>
                        <p:par>
                          <p:cTn id="78" fill="hold">
                            <p:stCondLst>
                              <p:cond delay="0"/>
                            </p:stCondLst>
                            <p:childTnLst>
                              <p:par>
                                <p:cTn id="79" presetID="15" presetClass="entr" presetSubtype="0" fill="hold" nodeType="clickEffect">
                                  <p:stCondLst>
                                    <p:cond delay="0"/>
                                  </p:stCondLst>
                                  <p:childTnLst>
                                    <p:set>
                                      <p:cBhvr>
                                        <p:cTn id="80" dur="1" fill="hold">
                                          <p:stCondLst>
                                            <p:cond delay="0"/>
                                          </p:stCondLst>
                                        </p:cTn>
                                        <p:tgtEl>
                                          <p:spTgt spid="110614"/>
                                        </p:tgtEl>
                                        <p:attrNameLst>
                                          <p:attrName>style.visibility</p:attrName>
                                        </p:attrNameLst>
                                      </p:cBhvr>
                                      <p:to>
                                        <p:strVal val="visible"/>
                                      </p:to>
                                    </p:set>
                                    <p:anim calcmode="lin" valueType="num">
                                      <p:cBhvr>
                                        <p:cTn id="81" dur="2000" fill="hold"/>
                                        <p:tgtEl>
                                          <p:spTgt spid="110614"/>
                                        </p:tgtEl>
                                        <p:attrNameLst>
                                          <p:attrName>ppt_w</p:attrName>
                                        </p:attrNameLst>
                                      </p:cBhvr>
                                      <p:tavLst>
                                        <p:tav tm="0">
                                          <p:val>
                                            <p:fltVal val="0"/>
                                          </p:val>
                                        </p:tav>
                                        <p:tav tm="100000">
                                          <p:val>
                                            <p:strVal val="#ppt_w"/>
                                          </p:val>
                                        </p:tav>
                                      </p:tavLst>
                                    </p:anim>
                                    <p:anim calcmode="lin" valueType="num">
                                      <p:cBhvr>
                                        <p:cTn id="82" dur="2000" fill="hold"/>
                                        <p:tgtEl>
                                          <p:spTgt spid="110614"/>
                                        </p:tgtEl>
                                        <p:attrNameLst>
                                          <p:attrName>ppt_h</p:attrName>
                                        </p:attrNameLst>
                                      </p:cBhvr>
                                      <p:tavLst>
                                        <p:tav tm="0">
                                          <p:val>
                                            <p:fltVal val="0"/>
                                          </p:val>
                                        </p:tav>
                                        <p:tav tm="100000">
                                          <p:val>
                                            <p:strVal val="#ppt_h"/>
                                          </p:val>
                                        </p:tav>
                                      </p:tavLst>
                                    </p:anim>
                                    <p:anim calcmode="lin" valueType="num">
                                      <p:cBhvr>
                                        <p:cTn id="83" dur="2000" fill="hold"/>
                                        <p:tgtEl>
                                          <p:spTgt spid="110614"/>
                                        </p:tgtEl>
                                        <p:attrNameLst>
                                          <p:attrName>ppt_x</p:attrName>
                                        </p:attrNameLst>
                                      </p:cBhvr>
                                      <p:tavLst>
                                        <p:tav tm="0" fmla="#ppt_x+(cos(-2*pi*(1-$))*-#ppt_x-sin(-2*pi*(1-$))*(1-#ppt_y))*(1-$)">
                                          <p:val>
                                            <p:fltVal val="0"/>
                                          </p:val>
                                        </p:tav>
                                        <p:tav tm="100000">
                                          <p:val>
                                            <p:fltVal val="1"/>
                                          </p:val>
                                        </p:tav>
                                      </p:tavLst>
                                    </p:anim>
                                    <p:anim calcmode="lin" valueType="num">
                                      <p:cBhvr>
                                        <p:cTn id="84" dur="2000" fill="hold"/>
                                        <p:tgtEl>
                                          <p:spTgt spid="11061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9" grpId="0"/>
      <p:bldP spid="10" grpId="0"/>
      <p:bldP spid="11" grpId="0" animBg="1"/>
      <p:bldP spid="1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47</a:t>
            </a:fld>
            <a:endParaRPr lang="en-IN"/>
          </a:p>
        </p:txBody>
      </p:sp>
      <p:pic>
        <p:nvPicPr>
          <p:cNvPr id="4098" name="Picture 2"/>
          <p:cNvPicPr>
            <a:picLocks noChangeAspect="1" noChangeArrowheads="1"/>
          </p:cNvPicPr>
          <p:nvPr/>
        </p:nvPicPr>
        <p:blipFill>
          <a:blip r:embed="rId2" cstate="print"/>
          <a:srcRect/>
          <a:stretch>
            <a:fillRect/>
          </a:stretch>
        </p:blipFill>
        <p:spPr bwMode="auto">
          <a:xfrm>
            <a:off x="0" y="0"/>
            <a:ext cx="12192000" cy="6589486"/>
          </a:xfrm>
          <a:prstGeom prst="rect">
            <a:avLst/>
          </a:prstGeom>
          <a:noFill/>
          <a:ln w="9525">
            <a:noFill/>
            <a:miter lim="800000"/>
            <a:headEnd/>
            <a:tailEnd/>
          </a:ln>
          <a:effectLst/>
        </p:spPr>
      </p:pic>
      <p:sp>
        <p:nvSpPr>
          <p:cNvPr id="4" name="Rectangle 3"/>
          <p:cNvSpPr/>
          <p:nvPr/>
        </p:nvSpPr>
        <p:spPr>
          <a:xfrm>
            <a:off x="381000" y="241299"/>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General Wellness</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494089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600825"/>
          </a:xfrm>
          <a:prstGeom prst="rect">
            <a:avLst/>
          </a:prstGeom>
        </p:spPr>
      </p:pic>
      <p:sp>
        <p:nvSpPr>
          <p:cNvPr id="4" name="Rectangle 3"/>
          <p:cNvSpPr/>
          <p:nvPr/>
        </p:nvSpPr>
        <p:spPr>
          <a:xfrm>
            <a:off x="-38100" y="-1"/>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General Wellness</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80122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2235200" y="1193800"/>
            <a:ext cx="2133600" cy="2092877"/>
          </a:xfrm>
          <a:prstGeom prst="rect">
            <a:avLst/>
          </a:prstGeom>
          <a:noFill/>
          <a:ln w="9525">
            <a:noFill/>
            <a:miter lim="800000"/>
            <a:headEnd/>
            <a:tailEnd/>
          </a:ln>
        </p:spPr>
        <p:txBody>
          <a:bodyPr lIns="121917" tIns="60958" rIns="121917" bIns="60958">
            <a:spAutoFit/>
          </a:bodyPr>
          <a:lstStyle/>
          <a:p>
            <a:pPr algn="ctr"/>
            <a:r>
              <a:rPr lang="en-US" sz="3200" b="1" dirty="0">
                <a:solidFill>
                  <a:srgbClr val="000066"/>
                </a:solidFill>
                <a:latin typeface="Arial Narrow" pitchFamily="34" charset="0"/>
              </a:rPr>
              <a:t>Prevents </a:t>
            </a:r>
          </a:p>
          <a:p>
            <a:pPr algn="ctr"/>
            <a:r>
              <a:rPr lang="en-US" sz="3200" b="1" dirty="0">
                <a:solidFill>
                  <a:srgbClr val="000066"/>
                </a:solidFill>
                <a:latin typeface="Arial Narrow" pitchFamily="34" charset="0"/>
              </a:rPr>
              <a:t>Various Types of Cancers</a:t>
            </a:r>
          </a:p>
        </p:txBody>
      </p:sp>
      <p:pic>
        <p:nvPicPr>
          <p:cNvPr id="66563" name="Picture 3"/>
          <p:cNvPicPr>
            <a:picLocks noChangeAspect="1" noChangeArrowheads="1"/>
          </p:cNvPicPr>
          <p:nvPr/>
        </p:nvPicPr>
        <p:blipFill>
          <a:blip r:embed="rId2" cstate="print"/>
          <a:srcRect/>
          <a:stretch>
            <a:fillRect/>
          </a:stretch>
        </p:blipFill>
        <p:spPr bwMode="auto">
          <a:xfrm>
            <a:off x="406400" y="1397001"/>
            <a:ext cx="1727200" cy="2292351"/>
          </a:xfrm>
          <a:prstGeom prst="rect">
            <a:avLst/>
          </a:prstGeom>
          <a:noFill/>
          <a:ln w="9525">
            <a:noFill/>
            <a:miter lim="800000"/>
            <a:headEnd/>
            <a:tailEnd/>
          </a:ln>
        </p:spPr>
      </p:pic>
      <p:pic>
        <p:nvPicPr>
          <p:cNvPr id="66564" name="Picture 8" descr="Cancer Flowchart"/>
          <p:cNvPicPr>
            <a:picLocks noChangeAspect="1" noChangeArrowheads="1"/>
          </p:cNvPicPr>
          <p:nvPr/>
        </p:nvPicPr>
        <p:blipFill>
          <a:blip r:embed="rId3" cstate="print"/>
          <a:srcRect/>
          <a:stretch>
            <a:fillRect/>
          </a:stretch>
        </p:blipFill>
        <p:spPr bwMode="auto">
          <a:xfrm>
            <a:off x="5210629" y="126793"/>
            <a:ext cx="6966856" cy="4373552"/>
          </a:xfrm>
          <a:prstGeom prst="rect">
            <a:avLst/>
          </a:prstGeom>
          <a:noFill/>
          <a:ln w="9525">
            <a:noFill/>
            <a:miter lim="800000"/>
            <a:headEnd/>
            <a:tailEnd/>
          </a:ln>
        </p:spPr>
      </p:pic>
      <p:pic>
        <p:nvPicPr>
          <p:cNvPr id="498694" name="Picture 6" descr="D:\a july 13\gac fruit.jpg"/>
          <p:cNvPicPr>
            <a:picLocks noChangeAspect="1" noChangeArrowheads="1"/>
          </p:cNvPicPr>
          <p:nvPr/>
        </p:nvPicPr>
        <p:blipFill>
          <a:blip r:embed="rId4" cstate="print"/>
          <a:srcRect/>
          <a:stretch>
            <a:fillRect/>
          </a:stretch>
        </p:blipFill>
        <p:spPr bwMode="auto">
          <a:xfrm>
            <a:off x="3265714" y="4720533"/>
            <a:ext cx="8926286" cy="1774610"/>
          </a:xfrm>
          <a:prstGeom prst="rect">
            <a:avLst/>
          </a:prstGeom>
          <a:noFill/>
          <a:ln w="9525">
            <a:noFill/>
            <a:miter lim="800000"/>
            <a:headEnd/>
            <a:tailEnd/>
          </a:ln>
        </p:spPr>
      </p:pic>
      <p:pic>
        <p:nvPicPr>
          <p:cNvPr id="498690" name="Picture 2"/>
          <p:cNvPicPr>
            <a:picLocks noChangeAspect="1" noChangeArrowheads="1"/>
          </p:cNvPicPr>
          <p:nvPr/>
        </p:nvPicPr>
        <p:blipFill>
          <a:blip r:embed="rId5" cstate="print"/>
          <a:srcRect/>
          <a:stretch>
            <a:fillRect/>
          </a:stretch>
        </p:blipFill>
        <p:spPr bwMode="auto">
          <a:xfrm>
            <a:off x="10" y="1"/>
            <a:ext cx="5123533" cy="928914"/>
          </a:xfrm>
          <a:prstGeom prst="rect">
            <a:avLst/>
          </a:prstGeom>
          <a:noFill/>
          <a:ln w="9525">
            <a:noFill/>
            <a:miter lim="800000"/>
            <a:headEnd/>
            <a:tailEnd/>
          </a:ln>
        </p:spPr>
      </p:pic>
      <p:pic>
        <p:nvPicPr>
          <p:cNvPr id="66567" name="Picture 10" descr="http://topnews.in/health/files/Prostate-Cancer_2.jpg"/>
          <p:cNvPicPr>
            <a:picLocks noChangeAspect="1" noChangeArrowheads="1"/>
          </p:cNvPicPr>
          <p:nvPr/>
        </p:nvPicPr>
        <p:blipFill>
          <a:blip r:embed="rId6" cstate="print"/>
          <a:srcRect/>
          <a:stretch>
            <a:fillRect/>
          </a:stretch>
        </p:blipFill>
        <p:spPr bwMode="auto">
          <a:xfrm>
            <a:off x="4064000" y="2833915"/>
            <a:ext cx="908051" cy="1708151"/>
          </a:xfrm>
          <a:prstGeom prst="rect">
            <a:avLst/>
          </a:prstGeom>
          <a:noFill/>
          <a:ln w="9525">
            <a:noFill/>
            <a:miter lim="800000"/>
            <a:headEnd/>
            <a:tailEnd/>
          </a:ln>
        </p:spPr>
      </p:pic>
      <p:pic>
        <p:nvPicPr>
          <p:cNvPr id="66568" name="Picture 12" descr="http://t2.gstatic.com/images?q=tbn:ANd9GcQrzbwaExFVlA7vJDmbnJmPJ9eHdMqycr33bYZ59WjJZG8br9K5fw"/>
          <p:cNvPicPr>
            <a:picLocks noChangeAspect="1" noChangeArrowheads="1"/>
          </p:cNvPicPr>
          <p:nvPr/>
        </p:nvPicPr>
        <p:blipFill>
          <a:blip r:embed="rId7" cstate="print"/>
          <a:srcRect/>
          <a:stretch>
            <a:fillRect/>
          </a:stretch>
        </p:blipFill>
        <p:spPr bwMode="auto">
          <a:xfrm>
            <a:off x="10972800" y="3158067"/>
            <a:ext cx="1219200" cy="1627717"/>
          </a:xfrm>
          <a:prstGeom prst="rect">
            <a:avLst/>
          </a:prstGeom>
          <a:noFill/>
          <a:ln w="9525">
            <a:noFill/>
            <a:miter lim="800000"/>
            <a:headEnd/>
            <a:tailEnd/>
          </a:ln>
        </p:spPr>
      </p:pic>
      <p:pic>
        <p:nvPicPr>
          <p:cNvPr id="529409" name="Picture 1" descr="C:\Users\wellness747\Desktop\LYCO.png"/>
          <p:cNvPicPr>
            <a:picLocks noChangeAspect="1" noChangeArrowheads="1"/>
          </p:cNvPicPr>
          <p:nvPr/>
        </p:nvPicPr>
        <p:blipFill>
          <a:blip r:embed="rId8" cstate="print"/>
          <a:srcRect/>
          <a:stretch>
            <a:fillRect/>
          </a:stretch>
        </p:blipFill>
        <p:spPr bwMode="auto">
          <a:xfrm>
            <a:off x="406400" y="3748316"/>
            <a:ext cx="1930400" cy="2794000"/>
          </a:xfrm>
          <a:prstGeom prst="rect">
            <a:avLst/>
          </a:prstGeom>
          <a:noFill/>
          <a:ln w="9525">
            <a:noFill/>
            <a:miter lim="800000"/>
            <a:headEnd/>
            <a:tailEnd/>
          </a:ln>
        </p:spPr>
      </p:pic>
      <p:pic>
        <p:nvPicPr>
          <p:cNvPr id="529412" name="Picture 4"/>
          <p:cNvPicPr>
            <a:picLocks noChangeAspect="1" noChangeArrowheads="1"/>
          </p:cNvPicPr>
          <p:nvPr/>
        </p:nvPicPr>
        <p:blipFill>
          <a:blip r:embed="rId9" cstate="print"/>
          <a:srcRect/>
          <a:stretch>
            <a:fillRect/>
          </a:stretch>
        </p:blipFill>
        <p:spPr bwMode="auto">
          <a:xfrm>
            <a:off x="8280098" y="1609272"/>
            <a:ext cx="1117600" cy="1267884"/>
          </a:xfrm>
          <a:prstGeom prst="rect">
            <a:avLst/>
          </a:prstGeom>
          <a:noFill/>
          <a:ln w="9525">
            <a:noFill/>
            <a:miter lim="800000"/>
            <a:headEnd/>
            <a:tailEnd/>
          </a:ln>
        </p:spPr>
      </p:pic>
      <p:sp>
        <p:nvSpPr>
          <p:cNvPr id="12" name="TextBox 11"/>
          <p:cNvSpPr txBox="1"/>
          <p:nvPr/>
        </p:nvSpPr>
        <p:spPr>
          <a:xfrm>
            <a:off x="3207644" y="4691748"/>
            <a:ext cx="4064000" cy="707882"/>
          </a:xfrm>
          <a:prstGeom prst="rect">
            <a:avLst/>
          </a:prstGeom>
          <a:noFill/>
        </p:spPr>
        <p:txBody>
          <a:bodyPr wrap="square" lIns="121917" tIns="60958" rIns="121917" bIns="60958" rtlCol="0">
            <a:spAutoFit/>
          </a:bodyPr>
          <a:lstStyle/>
          <a:p>
            <a:r>
              <a:rPr lang="en-US" sz="1900" b="1" dirty="0" smtClean="0">
                <a:solidFill>
                  <a:schemeClr val="bg1"/>
                </a:solidFill>
              </a:rPr>
              <a:t>Chinese cucumber, </a:t>
            </a:r>
          </a:p>
          <a:p>
            <a:r>
              <a:rPr lang="en-US" sz="1900" b="1" dirty="0" smtClean="0">
                <a:solidFill>
                  <a:schemeClr val="bg1"/>
                </a:solidFill>
              </a:rPr>
              <a:t>Chikka Halasu.</a:t>
            </a:r>
            <a:endParaRPr lang="en-US" sz="1900" b="1" dirty="0">
              <a:solidFill>
                <a:schemeClr val="bg1"/>
              </a:solidFill>
            </a:endParaRPr>
          </a:p>
        </p:txBody>
      </p:sp>
    </p:spTree>
    <p:extLst>
      <p:ext uri="{BB962C8B-B14F-4D97-AF65-F5344CB8AC3E}">
        <p14:creationId xmlns:p14="http://schemas.microsoft.com/office/powerpoint/2010/main" val="22474362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498690"/>
                                        </p:tgtEl>
                                        <p:attrNameLst>
                                          <p:attrName>style.visibility</p:attrName>
                                        </p:attrNameLst>
                                      </p:cBhvr>
                                      <p:to>
                                        <p:strVal val="visible"/>
                                      </p:to>
                                    </p:set>
                                    <p:animEffect transition="in" filter="slide(fromLeft)">
                                      <p:cBhvr>
                                        <p:cTn id="7" dur="500"/>
                                        <p:tgtEl>
                                          <p:spTgt spid="498690"/>
                                        </p:tgtEl>
                                      </p:cBhvr>
                                    </p:animEffect>
                                  </p:childTnLst>
                                </p:cTn>
                              </p:par>
                              <p:par>
                                <p:cTn id="8" presetID="35" presetClass="emph" presetSubtype="0" repeatCount="indefinite" fill="hold" grpId="0" nodeType="withEffect">
                                  <p:stCondLst>
                                    <p:cond delay="0"/>
                                  </p:stCondLst>
                                  <p:childTnLst>
                                    <p:anim calcmode="discrete" valueType="str">
                                      <p:cBhvr>
                                        <p:cTn id="9"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529412"/>
                                        </p:tgtEl>
                                        <p:attrNameLst>
                                          <p:attrName>style.visibility</p:attrName>
                                        </p:attrNameLst>
                                      </p:cBhvr>
                                      <p:to>
                                        <p:strVal val="visible"/>
                                      </p:to>
                                    </p:set>
                                    <p:animEffect transition="in" filter="wipe(down)">
                                      <p:cBhvr>
                                        <p:cTn id="14" dur="580">
                                          <p:stCondLst>
                                            <p:cond delay="0"/>
                                          </p:stCondLst>
                                        </p:cTn>
                                        <p:tgtEl>
                                          <p:spTgt spid="529412"/>
                                        </p:tgtEl>
                                      </p:cBhvr>
                                    </p:animEffect>
                                    <p:anim calcmode="lin" valueType="num">
                                      <p:cBhvr>
                                        <p:cTn id="15" dur="1822" tmFilter="0,0; 0.14,0.36; 0.43,0.73; 0.71,0.91; 1.0,1.0">
                                          <p:stCondLst>
                                            <p:cond delay="0"/>
                                          </p:stCondLst>
                                        </p:cTn>
                                        <p:tgtEl>
                                          <p:spTgt spid="529412"/>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529412"/>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529412"/>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529412"/>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529412"/>
                                        </p:tgtEl>
                                        <p:attrNameLst>
                                          <p:attrName>ppt_y</p:attrName>
                                        </p:attrNameLst>
                                      </p:cBhvr>
                                      <p:tavLst>
                                        <p:tav tm="0" fmla="#ppt_y-sin(pi*$)/81">
                                          <p:val>
                                            <p:fltVal val="0"/>
                                          </p:val>
                                        </p:tav>
                                        <p:tav tm="100000">
                                          <p:val>
                                            <p:fltVal val="1"/>
                                          </p:val>
                                        </p:tav>
                                      </p:tavLst>
                                    </p:anim>
                                    <p:animScale>
                                      <p:cBhvr>
                                        <p:cTn id="20" dur="26">
                                          <p:stCondLst>
                                            <p:cond delay="650"/>
                                          </p:stCondLst>
                                        </p:cTn>
                                        <p:tgtEl>
                                          <p:spTgt spid="529412"/>
                                        </p:tgtEl>
                                      </p:cBhvr>
                                      <p:to x="100000" y="60000"/>
                                    </p:animScale>
                                    <p:animScale>
                                      <p:cBhvr>
                                        <p:cTn id="21" dur="166" decel="50000">
                                          <p:stCondLst>
                                            <p:cond delay="676"/>
                                          </p:stCondLst>
                                        </p:cTn>
                                        <p:tgtEl>
                                          <p:spTgt spid="529412"/>
                                        </p:tgtEl>
                                      </p:cBhvr>
                                      <p:to x="100000" y="100000"/>
                                    </p:animScale>
                                    <p:animScale>
                                      <p:cBhvr>
                                        <p:cTn id="22" dur="26">
                                          <p:stCondLst>
                                            <p:cond delay="1312"/>
                                          </p:stCondLst>
                                        </p:cTn>
                                        <p:tgtEl>
                                          <p:spTgt spid="529412"/>
                                        </p:tgtEl>
                                      </p:cBhvr>
                                      <p:to x="100000" y="80000"/>
                                    </p:animScale>
                                    <p:animScale>
                                      <p:cBhvr>
                                        <p:cTn id="23" dur="166" decel="50000">
                                          <p:stCondLst>
                                            <p:cond delay="1338"/>
                                          </p:stCondLst>
                                        </p:cTn>
                                        <p:tgtEl>
                                          <p:spTgt spid="529412"/>
                                        </p:tgtEl>
                                      </p:cBhvr>
                                      <p:to x="100000" y="100000"/>
                                    </p:animScale>
                                    <p:animScale>
                                      <p:cBhvr>
                                        <p:cTn id="24" dur="26">
                                          <p:stCondLst>
                                            <p:cond delay="1642"/>
                                          </p:stCondLst>
                                        </p:cTn>
                                        <p:tgtEl>
                                          <p:spTgt spid="529412"/>
                                        </p:tgtEl>
                                      </p:cBhvr>
                                      <p:to x="100000" y="90000"/>
                                    </p:animScale>
                                    <p:animScale>
                                      <p:cBhvr>
                                        <p:cTn id="25" dur="166" decel="50000">
                                          <p:stCondLst>
                                            <p:cond delay="1668"/>
                                          </p:stCondLst>
                                        </p:cTn>
                                        <p:tgtEl>
                                          <p:spTgt spid="529412"/>
                                        </p:tgtEl>
                                      </p:cBhvr>
                                      <p:to x="100000" y="100000"/>
                                    </p:animScale>
                                    <p:animScale>
                                      <p:cBhvr>
                                        <p:cTn id="26" dur="26">
                                          <p:stCondLst>
                                            <p:cond delay="1808"/>
                                          </p:stCondLst>
                                        </p:cTn>
                                        <p:tgtEl>
                                          <p:spTgt spid="529412"/>
                                        </p:tgtEl>
                                      </p:cBhvr>
                                      <p:to x="100000" y="95000"/>
                                    </p:animScale>
                                    <p:animScale>
                                      <p:cBhvr>
                                        <p:cTn id="27" dur="166" decel="50000">
                                          <p:stCondLst>
                                            <p:cond delay="1834"/>
                                          </p:stCondLst>
                                        </p:cTn>
                                        <p:tgtEl>
                                          <p:spTgt spid="529412"/>
                                        </p:tgtEl>
                                      </p:cBhvr>
                                      <p:to x="100000" y="100000"/>
                                    </p:animScale>
                                  </p:childTnLst>
                                </p:cTn>
                              </p:par>
                              <p:par>
                                <p:cTn id="28" presetID="12" presetClass="entr" presetSubtype="4" fill="hold" nodeType="withEffect">
                                  <p:stCondLst>
                                    <p:cond delay="0"/>
                                  </p:stCondLst>
                                  <p:childTnLst>
                                    <p:set>
                                      <p:cBhvr>
                                        <p:cTn id="29" dur="1" fill="hold">
                                          <p:stCondLst>
                                            <p:cond delay="0"/>
                                          </p:stCondLst>
                                        </p:cTn>
                                        <p:tgtEl>
                                          <p:spTgt spid="498694"/>
                                        </p:tgtEl>
                                        <p:attrNameLst>
                                          <p:attrName>style.visibility</p:attrName>
                                        </p:attrNameLst>
                                      </p:cBhvr>
                                      <p:to>
                                        <p:strVal val="visible"/>
                                      </p:to>
                                    </p:set>
                                    <p:animEffect transition="in" filter="slide(fromBottom)">
                                      <p:cBhvr>
                                        <p:cTn id="30" dur="500"/>
                                        <p:tgtEl>
                                          <p:spTgt spid="498694"/>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529409"/>
                                        </p:tgtEl>
                                        <p:attrNameLst>
                                          <p:attrName>style.visibility</p:attrName>
                                        </p:attrNameLst>
                                      </p:cBhvr>
                                      <p:to>
                                        <p:strVal val="visible"/>
                                      </p:to>
                                    </p:set>
                                    <p:animEffect transition="in" filter="slide(fromBottom)">
                                      <p:cBhvr>
                                        <p:cTn id="35" dur="500"/>
                                        <p:tgtEl>
                                          <p:spTgt spid="5294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220" name="Picture 4" descr="http://www.tempoaustralia.com.au/images/onix/products/kitchen-appliances/OX23SMO.png"/>
          <p:cNvPicPr>
            <a:picLocks noChangeAspect="1" noChangeArrowheads="1"/>
          </p:cNvPicPr>
          <p:nvPr/>
        </p:nvPicPr>
        <p:blipFill>
          <a:blip r:embed="rId2" cstate="print"/>
          <a:srcRect/>
          <a:stretch>
            <a:fillRect/>
          </a:stretch>
        </p:blipFill>
        <p:spPr bwMode="auto">
          <a:xfrm>
            <a:off x="4673600" y="2983632"/>
            <a:ext cx="3251200" cy="3251200"/>
          </a:xfrm>
          <a:prstGeom prst="rect">
            <a:avLst/>
          </a:prstGeom>
          <a:noFill/>
          <a:ln w="9525">
            <a:noFill/>
            <a:miter lim="800000"/>
            <a:headEnd/>
            <a:tailEnd/>
          </a:ln>
        </p:spPr>
      </p:pic>
      <p:sp>
        <p:nvSpPr>
          <p:cNvPr id="7" name="TextBox 6"/>
          <p:cNvSpPr txBox="1">
            <a:spLocks noChangeArrowheads="1"/>
          </p:cNvSpPr>
          <p:nvPr/>
        </p:nvSpPr>
        <p:spPr bwMode="auto">
          <a:xfrm>
            <a:off x="289984" y="3149196"/>
            <a:ext cx="3251200" cy="415494"/>
          </a:xfrm>
          <a:prstGeom prst="rect">
            <a:avLst/>
          </a:prstGeom>
          <a:noFill/>
          <a:ln w="9525">
            <a:noFill/>
            <a:miter lim="800000"/>
            <a:headEnd/>
            <a:tailEnd/>
          </a:ln>
        </p:spPr>
        <p:txBody>
          <a:bodyPr lIns="121917" tIns="60958" rIns="121917" bIns="60958">
            <a:spAutoFit/>
          </a:bodyPr>
          <a:lstStyle/>
          <a:p>
            <a:r>
              <a:rPr lang="en-US" sz="1900" b="1" dirty="0">
                <a:latin typeface="Arial Narrow" pitchFamily="34" charset="0"/>
              </a:rPr>
              <a:t>Poor eating habits (Junk foods)</a:t>
            </a:r>
          </a:p>
        </p:txBody>
      </p:sp>
      <p:pic>
        <p:nvPicPr>
          <p:cNvPr id="317442" name="Picture 2" descr="http://arganoilforhairs.com/wp-content/uploads/2012/05/609A5434-D92B-C761-9B76064FCF21FF75_1.jpg"/>
          <p:cNvPicPr>
            <a:picLocks noChangeAspect="1" noChangeArrowheads="1"/>
          </p:cNvPicPr>
          <p:nvPr/>
        </p:nvPicPr>
        <p:blipFill>
          <a:blip r:embed="rId3" cstate="print"/>
          <a:srcRect/>
          <a:stretch>
            <a:fillRect/>
          </a:stretch>
        </p:blipFill>
        <p:spPr bwMode="auto">
          <a:xfrm>
            <a:off x="289984" y="577446"/>
            <a:ext cx="3556000" cy="2575983"/>
          </a:xfrm>
          <a:prstGeom prst="rect">
            <a:avLst/>
          </a:prstGeom>
          <a:noFill/>
          <a:ln w="9525">
            <a:noFill/>
            <a:miter lim="800000"/>
            <a:headEnd/>
            <a:tailEnd/>
          </a:ln>
        </p:spPr>
      </p:pic>
      <p:pic>
        <p:nvPicPr>
          <p:cNvPr id="118786" name="Picture 2" descr="http://h2tfitness.com/images2/corpbtcmp3.jpg"/>
          <p:cNvPicPr>
            <a:picLocks noChangeAspect="1" noChangeArrowheads="1"/>
          </p:cNvPicPr>
          <p:nvPr/>
        </p:nvPicPr>
        <p:blipFill>
          <a:blip r:embed="rId4" cstate="print"/>
          <a:srcRect/>
          <a:stretch>
            <a:fillRect/>
          </a:stretch>
        </p:blipFill>
        <p:spPr bwMode="auto">
          <a:xfrm>
            <a:off x="4150785" y="609195"/>
            <a:ext cx="3718983" cy="2563284"/>
          </a:xfrm>
          <a:prstGeom prst="rect">
            <a:avLst/>
          </a:prstGeom>
          <a:noFill/>
          <a:ln w="9525">
            <a:noFill/>
            <a:miter lim="800000"/>
            <a:headEnd/>
            <a:tailEnd/>
          </a:ln>
        </p:spPr>
      </p:pic>
      <p:sp>
        <p:nvSpPr>
          <p:cNvPr id="6" name="TextBox 5"/>
          <p:cNvSpPr txBox="1">
            <a:spLocks noChangeArrowheads="1"/>
          </p:cNvSpPr>
          <p:nvPr/>
        </p:nvSpPr>
        <p:spPr bwMode="auto">
          <a:xfrm>
            <a:off x="4212167" y="3149196"/>
            <a:ext cx="3251200" cy="415494"/>
          </a:xfrm>
          <a:prstGeom prst="rect">
            <a:avLst/>
          </a:prstGeom>
          <a:noFill/>
          <a:ln w="9525">
            <a:noFill/>
            <a:miter lim="800000"/>
            <a:headEnd/>
            <a:tailEnd/>
          </a:ln>
        </p:spPr>
        <p:txBody>
          <a:bodyPr lIns="121917" tIns="60958" rIns="121917" bIns="60958">
            <a:spAutoFit/>
          </a:bodyPr>
          <a:lstStyle/>
          <a:p>
            <a:pPr algn="ctr"/>
            <a:r>
              <a:rPr lang="en-US" sz="1900" b="1" dirty="0">
                <a:latin typeface="Arial Narrow" pitchFamily="34" charset="0"/>
              </a:rPr>
              <a:t>Sedentary Lifestyle</a:t>
            </a:r>
          </a:p>
        </p:txBody>
      </p:sp>
      <p:pic>
        <p:nvPicPr>
          <p:cNvPr id="118790" name="Picture 6" descr="http://2.bp.blogspot.com/-5GOgpvr7WZ0/T0IzI1qC7XI/AAAAAAAACIQ/1c6ESICElck/s1600/pollution_1.gif"/>
          <p:cNvPicPr>
            <a:picLocks noChangeAspect="1" noChangeArrowheads="1"/>
          </p:cNvPicPr>
          <p:nvPr/>
        </p:nvPicPr>
        <p:blipFill>
          <a:blip r:embed="rId5" cstate="print"/>
          <a:srcRect/>
          <a:stretch>
            <a:fillRect/>
          </a:stretch>
        </p:blipFill>
        <p:spPr bwMode="auto">
          <a:xfrm>
            <a:off x="289984" y="3657195"/>
            <a:ext cx="3556000" cy="2540000"/>
          </a:xfrm>
          <a:prstGeom prst="rect">
            <a:avLst/>
          </a:prstGeom>
          <a:noFill/>
          <a:ln w="9525">
            <a:noFill/>
            <a:miter lim="800000"/>
            <a:headEnd/>
            <a:tailEnd/>
          </a:ln>
        </p:spPr>
      </p:pic>
      <p:sp>
        <p:nvSpPr>
          <p:cNvPr id="10" name="TextBox 9"/>
          <p:cNvSpPr txBox="1">
            <a:spLocks noChangeArrowheads="1"/>
          </p:cNvSpPr>
          <p:nvPr/>
        </p:nvSpPr>
        <p:spPr bwMode="auto">
          <a:xfrm>
            <a:off x="188384" y="6167562"/>
            <a:ext cx="3251200" cy="415494"/>
          </a:xfrm>
          <a:prstGeom prst="rect">
            <a:avLst/>
          </a:prstGeom>
          <a:noFill/>
          <a:ln w="9525">
            <a:noFill/>
            <a:miter lim="800000"/>
            <a:headEnd/>
            <a:tailEnd/>
          </a:ln>
        </p:spPr>
        <p:txBody>
          <a:bodyPr lIns="121917" tIns="60958" rIns="121917" bIns="60958">
            <a:spAutoFit/>
          </a:bodyPr>
          <a:lstStyle/>
          <a:p>
            <a:pPr algn="ctr"/>
            <a:r>
              <a:rPr lang="en-US" sz="1900" b="1" dirty="0">
                <a:latin typeface="Arial Narrow" pitchFamily="34" charset="0"/>
              </a:rPr>
              <a:t>Pollution </a:t>
            </a:r>
          </a:p>
        </p:txBody>
      </p:sp>
      <p:sp>
        <p:nvSpPr>
          <p:cNvPr id="12" name="TextBox 11"/>
          <p:cNvSpPr txBox="1">
            <a:spLocks noChangeArrowheads="1"/>
          </p:cNvSpPr>
          <p:nvPr/>
        </p:nvSpPr>
        <p:spPr bwMode="auto">
          <a:xfrm>
            <a:off x="4415367" y="6197196"/>
            <a:ext cx="3251200" cy="415494"/>
          </a:xfrm>
          <a:prstGeom prst="rect">
            <a:avLst/>
          </a:prstGeom>
          <a:noFill/>
          <a:ln w="9525">
            <a:noFill/>
            <a:miter lim="800000"/>
            <a:headEnd/>
            <a:tailEnd/>
          </a:ln>
        </p:spPr>
        <p:txBody>
          <a:bodyPr lIns="121917" tIns="60958" rIns="121917" bIns="60958">
            <a:spAutoFit/>
          </a:bodyPr>
          <a:lstStyle/>
          <a:p>
            <a:pPr algn="ctr"/>
            <a:r>
              <a:rPr lang="en-US" sz="1900" b="1" dirty="0">
                <a:latin typeface="Arial Narrow" pitchFamily="34" charset="0"/>
              </a:rPr>
              <a:t>Modern Cooking Methods</a:t>
            </a:r>
          </a:p>
        </p:txBody>
      </p:sp>
      <p:sp>
        <p:nvSpPr>
          <p:cNvPr id="14" name="TextBox 13"/>
          <p:cNvSpPr txBox="1">
            <a:spLocks noChangeArrowheads="1"/>
          </p:cNvSpPr>
          <p:nvPr/>
        </p:nvSpPr>
        <p:spPr bwMode="auto">
          <a:xfrm>
            <a:off x="8515351" y="6112528"/>
            <a:ext cx="3251200" cy="415494"/>
          </a:xfrm>
          <a:prstGeom prst="rect">
            <a:avLst/>
          </a:prstGeom>
          <a:noFill/>
          <a:ln w="9525">
            <a:noFill/>
            <a:miter lim="800000"/>
            <a:headEnd/>
            <a:tailEnd/>
          </a:ln>
        </p:spPr>
        <p:txBody>
          <a:bodyPr lIns="121917" tIns="60958" rIns="121917" bIns="60958">
            <a:spAutoFit/>
          </a:bodyPr>
          <a:lstStyle/>
          <a:p>
            <a:pPr algn="ctr"/>
            <a:r>
              <a:rPr lang="en-US" sz="1900" b="1" dirty="0">
                <a:latin typeface="Arial Narrow" pitchFamily="34" charset="0"/>
              </a:rPr>
              <a:t>High Radiation levels</a:t>
            </a:r>
          </a:p>
        </p:txBody>
      </p:sp>
      <p:pic>
        <p:nvPicPr>
          <p:cNvPr id="395266" name="Picture 2" descr="RF Radiation"/>
          <p:cNvPicPr>
            <a:picLocks noChangeAspect="1" noChangeArrowheads="1"/>
          </p:cNvPicPr>
          <p:nvPr/>
        </p:nvPicPr>
        <p:blipFill>
          <a:blip r:embed="rId6" cstate="print"/>
          <a:srcRect/>
          <a:stretch>
            <a:fillRect/>
          </a:stretch>
        </p:blipFill>
        <p:spPr bwMode="auto">
          <a:xfrm>
            <a:off x="8229600" y="3661428"/>
            <a:ext cx="3708400" cy="2540000"/>
          </a:xfrm>
          <a:prstGeom prst="rect">
            <a:avLst/>
          </a:prstGeom>
          <a:noFill/>
          <a:ln w="9525">
            <a:noFill/>
            <a:miter lim="800000"/>
            <a:headEnd/>
            <a:tailEnd/>
          </a:ln>
        </p:spPr>
      </p:pic>
      <p:sp>
        <p:nvSpPr>
          <p:cNvPr id="15" name="TextBox 14"/>
          <p:cNvSpPr txBox="1">
            <a:spLocks noChangeArrowheads="1"/>
          </p:cNvSpPr>
          <p:nvPr/>
        </p:nvSpPr>
        <p:spPr bwMode="auto">
          <a:xfrm>
            <a:off x="8515351" y="3070880"/>
            <a:ext cx="3251200" cy="415494"/>
          </a:xfrm>
          <a:prstGeom prst="rect">
            <a:avLst/>
          </a:prstGeom>
          <a:noFill/>
          <a:ln w="9525">
            <a:noFill/>
            <a:miter lim="800000"/>
            <a:headEnd/>
            <a:tailEnd/>
          </a:ln>
        </p:spPr>
        <p:txBody>
          <a:bodyPr lIns="121917" tIns="60958" rIns="121917" bIns="60958">
            <a:spAutoFit/>
          </a:bodyPr>
          <a:lstStyle/>
          <a:p>
            <a:pPr algn="ctr"/>
            <a:r>
              <a:rPr lang="en-US" sz="1900" b="1" dirty="0">
                <a:latin typeface="Arial Narrow" pitchFamily="34" charset="0"/>
              </a:rPr>
              <a:t>High Stress levels</a:t>
            </a:r>
          </a:p>
        </p:txBody>
      </p:sp>
      <p:pic>
        <p:nvPicPr>
          <p:cNvPr id="16" name="Picture 6" descr="http://media2.intoday.in/indiatoday/images/stories/desk-job_350_120312054136.jpg"/>
          <p:cNvPicPr>
            <a:picLocks noChangeAspect="1" noChangeArrowheads="1"/>
          </p:cNvPicPr>
          <p:nvPr/>
        </p:nvPicPr>
        <p:blipFill>
          <a:blip r:embed="rId7" cstate="print"/>
          <a:srcRect/>
          <a:stretch>
            <a:fillRect/>
          </a:stretch>
        </p:blipFill>
        <p:spPr bwMode="auto">
          <a:xfrm>
            <a:off x="8229600" y="613429"/>
            <a:ext cx="3657600" cy="2546351"/>
          </a:xfrm>
          <a:prstGeom prst="rect">
            <a:avLst/>
          </a:prstGeom>
          <a:noFill/>
          <a:ln w="9525">
            <a:noFill/>
            <a:miter lim="800000"/>
            <a:headEnd/>
            <a:tailEnd/>
          </a:ln>
        </p:spPr>
      </p:pic>
      <p:pic>
        <p:nvPicPr>
          <p:cNvPr id="393218" name="Picture 2" descr="http://www.twinint.com/catalog/images/T/BRENTWOOD-BPC105-01.png"/>
          <p:cNvPicPr>
            <a:picLocks noChangeAspect="1" noChangeArrowheads="1"/>
          </p:cNvPicPr>
          <p:nvPr/>
        </p:nvPicPr>
        <p:blipFill>
          <a:blip r:embed="rId8" cstate="print"/>
          <a:srcRect/>
          <a:stretch>
            <a:fillRect/>
          </a:stretch>
        </p:blipFill>
        <p:spPr bwMode="auto">
          <a:xfrm>
            <a:off x="3988844" y="4213964"/>
            <a:ext cx="2235200" cy="1363133"/>
          </a:xfrm>
          <a:prstGeom prst="rect">
            <a:avLst/>
          </a:prstGeom>
          <a:noFill/>
          <a:ln w="9525">
            <a:noFill/>
            <a:miter lim="800000"/>
            <a:headEnd/>
            <a:tailEnd/>
          </a:ln>
        </p:spPr>
      </p:pic>
      <p:pic>
        <p:nvPicPr>
          <p:cNvPr id="393222" name="Picture 6" descr="http://www.kitchendresser.net/ekmps/shops/hging/images/jamie-oliver-multi-cook-pressure-cooker-7498-p.png"/>
          <p:cNvPicPr>
            <a:picLocks noChangeAspect="1" noChangeArrowheads="1"/>
          </p:cNvPicPr>
          <p:nvPr/>
        </p:nvPicPr>
        <p:blipFill>
          <a:blip r:embed="rId9" cstate="print"/>
          <a:srcRect/>
          <a:stretch>
            <a:fillRect/>
          </a:stretch>
        </p:blipFill>
        <p:spPr bwMode="auto">
          <a:xfrm>
            <a:off x="5290158" y="4588354"/>
            <a:ext cx="1811867" cy="1701800"/>
          </a:xfrm>
          <a:prstGeom prst="rect">
            <a:avLst/>
          </a:prstGeom>
          <a:noFill/>
          <a:ln w="9525">
            <a:noFill/>
            <a:miter lim="800000"/>
            <a:headEnd/>
            <a:tailEnd/>
          </a:ln>
        </p:spPr>
      </p:pic>
      <p:sp>
        <p:nvSpPr>
          <p:cNvPr id="17" name="Rectangle 16"/>
          <p:cNvSpPr/>
          <p:nvPr/>
        </p:nvSpPr>
        <p:spPr>
          <a:xfrm>
            <a:off x="215871" y="-15806"/>
            <a:ext cx="4784643" cy="584775"/>
          </a:xfrm>
          <a:prstGeom prst="rect">
            <a:avLst/>
          </a:prstGeom>
        </p:spPr>
        <p:txBody>
          <a:bodyPr wrap="none">
            <a:spAutoFit/>
          </a:bodyPr>
          <a:lstStyle/>
          <a:p>
            <a:r>
              <a:rPr lang="en-GB" sz="3200" b="1" dirty="0" smtClean="0">
                <a:ln>
                  <a:solidFill>
                    <a:schemeClr val="tx1">
                      <a:lumMod val="95000"/>
                      <a:lumOff val="5000"/>
                    </a:schemeClr>
                  </a:solidFill>
                </a:ln>
              </a:rPr>
              <a:t>Why are we not </a:t>
            </a:r>
            <a:r>
              <a:rPr lang="en-GB" sz="3200" b="1" dirty="0" smtClean="0">
                <a:ln>
                  <a:solidFill>
                    <a:schemeClr val="tx1">
                      <a:lumMod val="95000"/>
                      <a:lumOff val="5000"/>
                    </a:schemeClr>
                  </a:solidFill>
                </a:ln>
                <a:solidFill>
                  <a:srgbClr val="FF0000"/>
                </a:solidFill>
              </a:rPr>
              <a:t>HEALTHY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17442"/>
                                        </p:tgtEl>
                                        <p:attrNameLst>
                                          <p:attrName>style.visibility</p:attrName>
                                        </p:attrNameLst>
                                      </p:cBhvr>
                                      <p:to>
                                        <p:strVal val="visible"/>
                                      </p:to>
                                    </p:set>
                                    <p:animEffect transition="in" filter="slide(fromBottom)">
                                      <p:cBhvr>
                                        <p:cTn id="11" dur="500"/>
                                        <p:tgtEl>
                                          <p:spTgt spid="3174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118786"/>
                                        </p:tgtEl>
                                        <p:attrNameLst>
                                          <p:attrName>style.visibility</p:attrName>
                                        </p:attrNameLst>
                                      </p:cBhvr>
                                      <p:to>
                                        <p:strVal val="visible"/>
                                      </p:to>
                                    </p:set>
                                    <p:animEffect transition="in" filter="slide(fromBottom)">
                                      <p:cBhvr>
                                        <p:cTn id="20" dur="500"/>
                                        <p:tgtEl>
                                          <p:spTgt spid="11878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12" presetClass="entr" presetSubtype="4"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slide(fromBottom)">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500"/>
                            </p:stCondLst>
                            <p:childTnLst>
                              <p:par>
                                <p:cTn id="35" presetID="12" presetClass="entr" presetSubtype="4" fill="hold" nodeType="afterEffect">
                                  <p:stCondLst>
                                    <p:cond delay="0"/>
                                  </p:stCondLst>
                                  <p:childTnLst>
                                    <p:set>
                                      <p:cBhvr>
                                        <p:cTn id="36" dur="1" fill="hold">
                                          <p:stCondLst>
                                            <p:cond delay="0"/>
                                          </p:stCondLst>
                                        </p:cTn>
                                        <p:tgtEl>
                                          <p:spTgt spid="118790"/>
                                        </p:tgtEl>
                                        <p:attrNameLst>
                                          <p:attrName>style.visibility</p:attrName>
                                        </p:attrNameLst>
                                      </p:cBhvr>
                                      <p:to>
                                        <p:strVal val="visible"/>
                                      </p:to>
                                    </p:set>
                                    <p:animEffect transition="in" filter="slide(fromBottom)">
                                      <p:cBhvr>
                                        <p:cTn id="37" dur="500"/>
                                        <p:tgtEl>
                                          <p:spTgt spid="1187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12" presetClass="entr" presetSubtype="4" fill="hold" nodeType="withEffect">
                                  <p:stCondLst>
                                    <p:cond delay="0"/>
                                  </p:stCondLst>
                                  <p:childTnLst>
                                    <p:set>
                                      <p:cBhvr>
                                        <p:cTn id="44" dur="1" fill="hold">
                                          <p:stCondLst>
                                            <p:cond delay="0"/>
                                          </p:stCondLst>
                                        </p:cTn>
                                        <p:tgtEl>
                                          <p:spTgt spid="393220"/>
                                        </p:tgtEl>
                                        <p:attrNameLst>
                                          <p:attrName>style.visibility</p:attrName>
                                        </p:attrNameLst>
                                      </p:cBhvr>
                                      <p:to>
                                        <p:strVal val="visible"/>
                                      </p:to>
                                    </p:set>
                                    <p:animEffect transition="in" filter="slide(fromBottom)">
                                      <p:cBhvr>
                                        <p:cTn id="45" dur="500"/>
                                        <p:tgtEl>
                                          <p:spTgt spid="393220"/>
                                        </p:tgtEl>
                                      </p:cBhvr>
                                    </p:animEffect>
                                  </p:childTnLst>
                                </p:cTn>
                              </p:par>
                              <p:par>
                                <p:cTn id="46" presetID="12" presetClass="entr" presetSubtype="4" fill="hold" nodeType="withEffect">
                                  <p:stCondLst>
                                    <p:cond delay="0"/>
                                  </p:stCondLst>
                                  <p:childTnLst>
                                    <p:set>
                                      <p:cBhvr>
                                        <p:cTn id="47" dur="1" fill="hold">
                                          <p:stCondLst>
                                            <p:cond delay="0"/>
                                          </p:stCondLst>
                                        </p:cTn>
                                        <p:tgtEl>
                                          <p:spTgt spid="393218"/>
                                        </p:tgtEl>
                                        <p:attrNameLst>
                                          <p:attrName>style.visibility</p:attrName>
                                        </p:attrNameLst>
                                      </p:cBhvr>
                                      <p:to>
                                        <p:strVal val="visible"/>
                                      </p:to>
                                    </p:set>
                                    <p:animEffect transition="in" filter="slide(fromBottom)">
                                      <p:cBhvr>
                                        <p:cTn id="48" dur="500"/>
                                        <p:tgtEl>
                                          <p:spTgt spid="393218"/>
                                        </p:tgtEl>
                                      </p:cBhvr>
                                    </p:animEffect>
                                  </p:childTnLst>
                                </p:cTn>
                              </p:par>
                              <p:par>
                                <p:cTn id="49" presetID="12" presetClass="entr" presetSubtype="4" fill="hold" nodeType="withEffect">
                                  <p:stCondLst>
                                    <p:cond delay="0"/>
                                  </p:stCondLst>
                                  <p:childTnLst>
                                    <p:set>
                                      <p:cBhvr>
                                        <p:cTn id="50" dur="1" fill="hold">
                                          <p:stCondLst>
                                            <p:cond delay="0"/>
                                          </p:stCondLst>
                                        </p:cTn>
                                        <p:tgtEl>
                                          <p:spTgt spid="393222"/>
                                        </p:tgtEl>
                                        <p:attrNameLst>
                                          <p:attrName>style.visibility</p:attrName>
                                        </p:attrNameLst>
                                      </p:cBhvr>
                                      <p:to>
                                        <p:strVal val="visible"/>
                                      </p:to>
                                    </p:set>
                                    <p:animEffect transition="in" filter="slide(fromBottom)">
                                      <p:cBhvr>
                                        <p:cTn id="51" dur="500"/>
                                        <p:tgtEl>
                                          <p:spTgt spid="3932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par>
                          <p:cTn id="57" fill="hold">
                            <p:stCondLst>
                              <p:cond delay="500"/>
                            </p:stCondLst>
                            <p:childTnLst>
                              <p:par>
                                <p:cTn id="58" presetID="12" presetClass="entr" presetSubtype="4" fill="hold" nodeType="afterEffect">
                                  <p:stCondLst>
                                    <p:cond delay="0"/>
                                  </p:stCondLst>
                                  <p:childTnLst>
                                    <p:set>
                                      <p:cBhvr>
                                        <p:cTn id="59" dur="1" fill="hold">
                                          <p:stCondLst>
                                            <p:cond delay="0"/>
                                          </p:stCondLst>
                                        </p:cTn>
                                        <p:tgtEl>
                                          <p:spTgt spid="395266"/>
                                        </p:tgtEl>
                                        <p:attrNameLst>
                                          <p:attrName>style.visibility</p:attrName>
                                        </p:attrNameLst>
                                      </p:cBhvr>
                                      <p:to>
                                        <p:strVal val="visible"/>
                                      </p:to>
                                    </p:set>
                                    <p:animEffect transition="in" filter="slide(fromBottom)">
                                      <p:cBhvr>
                                        <p:cTn id="60" dur="500"/>
                                        <p:tgtEl>
                                          <p:spTgt spid="395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0" grpId="0"/>
      <p:bldP spid="12" grpId="0"/>
      <p:bldP spid="14"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50</a:t>
            </a:fld>
            <a:endParaRPr lang="en-IN"/>
          </a:p>
        </p:txBody>
      </p:sp>
      <p:pic>
        <p:nvPicPr>
          <p:cNvPr id="11266" name="Picture 2"/>
          <p:cNvPicPr>
            <a:picLocks noChangeAspect="1" noChangeArrowheads="1"/>
          </p:cNvPicPr>
          <p:nvPr/>
        </p:nvPicPr>
        <p:blipFill>
          <a:blip r:embed="rId2" cstate="print"/>
          <a:srcRect/>
          <a:stretch>
            <a:fillRect/>
          </a:stretch>
        </p:blipFill>
        <p:spPr bwMode="auto">
          <a:xfrm>
            <a:off x="0" y="0"/>
            <a:ext cx="12192000" cy="6589486"/>
          </a:xfrm>
          <a:prstGeom prst="rect">
            <a:avLst/>
          </a:prstGeom>
          <a:noFill/>
          <a:ln w="9525">
            <a:noFill/>
            <a:miter lim="800000"/>
            <a:headEnd/>
            <a:tailEnd/>
          </a:ln>
          <a:effectLst/>
        </p:spPr>
      </p:pic>
      <p:sp>
        <p:nvSpPr>
          <p:cNvPr id="4" name="Rectangle 3"/>
          <p:cNvSpPr/>
          <p:nvPr/>
        </p:nvSpPr>
        <p:spPr>
          <a:xfrm>
            <a:off x="381000" y="266699"/>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General Wellness</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0238901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descr="http://thumbs.dreamstime.com/x/raw-chicken-thigh-14366836.jpg"/>
          <p:cNvPicPr>
            <a:picLocks noChangeAspect="1" noChangeArrowheads="1"/>
          </p:cNvPicPr>
          <p:nvPr/>
        </p:nvPicPr>
        <p:blipFill>
          <a:blip r:embed="rId2" cstate="print"/>
          <a:srcRect/>
          <a:stretch>
            <a:fillRect/>
          </a:stretch>
        </p:blipFill>
        <p:spPr bwMode="auto">
          <a:xfrm>
            <a:off x="7924800" y="1092200"/>
            <a:ext cx="4064000" cy="2032000"/>
          </a:xfrm>
          <a:prstGeom prst="rect">
            <a:avLst/>
          </a:prstGeom>
          <a:noFill/>
          <a:ln w="9525">
            <a:noFill/>
            <a:miter lim="800000"/>
            <a:headEnd/>
            <a:tailEnd/>
          </a:ln>
        </p:spPr>
      </p:pic>
      <p:pic>
        <p:nvPicPr>
          <p:cNvPr id="68611" name="Picture 2"/>
          <p:cNvPicPr>
            <a:picLocks noChangeAspect="1" noChangeArrowheads="1"/>
          </p:cNvPicPr>
          <p:nvPr/>
        </p:nvPicPr>
        <p:blipFill>
          <a:blip r:embed="rId3" cstate="print"/>
          <a:srcRect/>
          <a:stretch>
            <a:fillRect/>
          </a:stretch>
        </p:blipFill>
        <p:spPr bwMode="auto">
          <a:xfrm>
            <a:off x="508000" y="1092200"/>
            <a:ext cx="1727200" cy="2734733"/>
          </a:xfrm>
          <a:prstGeom prst="rect">
            <a:avLst/>
          </a:prstGeom>
          <a:noFill/>
          <a:ln w="9525">
            <a:noFill/>
            <a:miter lim="800000"/>
            <a:headEnd/>
            <a:tailEnd/>
          </a:ln>
        </p:spPr>
      </p:pic>
      <p:pic>
        <p:nvPicPr>
          <p:cNvPr id="8" name="Picture 2"/>
          <p:cNvPicPr>
            <a:picLocks noChangeAspect="1" noChangeArrowheads="1"/>
          </p:cNvPicPr>
          <p:nvPr/>
        </p:nvPicPr>
        <p:blipFill>
          <a:blip r:embed="rId4" cstate="print"/>
          <a:srcRect/>
          <a:stretch>
            <a:fillRect/>
          </a:stretch>
        </p:blipFill>
        <p:spPr bwMode="auto">
          <a:xfrm>
            <a:off x="251887" y="3937002"/>
            <a:ext cx="2084916" cy="2641600"/>
          </a:xfrm>
          <a:prstGeom prst="rect">
            <a:avLst/>
          </a:prstGeom>
          <a:noFill/>
          <a:ln w="9525">
            <a:noFill/>
            <a:miter lim="800000"/>
            <a:headEnd/>
            <a:tailEnd/>
          </a:ln>
        </p:spPr>
      </p:pic>
      <p:pic>
        <p:nvPicPr>
          <p:cNvPr id="544771" name="Picture 3"/>
          <p:cNvPicPr>
            <a:picLocks noChangeAspect="1" noChangeArrowheads="1"/>
          </p:cNvPicPr>
          <p:nvPr/>
        </p:nvPicPr>
        <p:blipFill>
          <a:blip r:embed="rId5" cstate="print"/>
          <a:srcRect/>
          <a:stretch>
            <a:fillRect/>
          </a:stretch>
        </p:blipFill>
        <p:spPr bwMode="auto">
          <a:xfrm>
            <a:off x="3619500" y="69794"/>
            <a:ext cx="5617038" cy="942860"/>
          </a:xfrm>
          <a:prstGeom prst="rect">
            <a:avLst/>
          </a:prstGeom>
          <a:noFill/>
          <a:ln w="9525">
            <a:noFill/>
            <a:miter lim="800000"/>
            <a:headEnd/>
            <a:tailEnd/>
          </a:ln>
        </p:spPr>
      </p:pic>
      <p:pic>
        <p:nvPicPr>
          <p:cNvPr id="11" name="Picture 6" descr="http://img.foodnetwork.com/FOOD/2007/10/15/EA1112_Roasted_Peanuts_lg.jpg"/>
          <p:cNvPicPr>
            <a:picLocks noChangeAspect="1" noChangeArrowheads="1"/>
          </p:cNvPicPr>
          <p:nvPr/>
        </p:nvPicPr>
        <p:blipFill>
          <a:blip r:embed="rId6" cstate="print"/>
          <a:srcRect/>
          <a:stretch>
            <a:fillRect/>
          </a:stretch>
        </p:blipFill>
        <p:spPr bwMode="auto">
          <a:xfrm>
            <a:off x="7924800" y="3733800"/>
            <a:ext cx="4064000" cy="2514600"/>
          </a:xfrm>
          <a:prstGeom prst="rect">
            <a:avLst/>
          </a:prstGeom>
          <a:noFill/>
          <a:ln w="9525">
            <a:noFill/>
            <a:miter lim="800000"/>
            <a:headEnd/>
            <a:tailEnd/>
          </a:ln>
        </p:spPr>
      </p:pic>
      <p:sp>
        <p:nvSpPr>
          <p:cNvPr id="12" name="TextBox 11"/>
          <p:cNvSpPr txBox="1">
            <a:spLocks noChangeArrowheads="1"/>
          </p:cNvSpPr>
          <p:nvPr/>
        </p:nvSpPr>
        <p:spPr bwMode="auto">
          <a:xfrm>
            <a:off x="7924801" y="3124200"/>
            <a:ext cx="4053417" cy="400105"/>
          </a:xfrm>
          <a:prstGeom prst="rect">
            <a:avLst/>
          </a:prstGeom>
          <a:solidFill>
            <a:srgbClr val="FFC000"/>
          </a:solidFill>
          <a:ln w="9525">
            <a:noFill/>
            <a:miter lim="800000"/>
            <a:headEnd/>
            <a:tailEnd/>
          </a:ln>
        </p:spPr>
        <p:txBody>
          <a:bodyPr lIns="121917" tIns="60958" rIns="121917" bIns="60958">
            <a:spAutoFit/>
          </a:bodyPr>
          <a:lstStyle/>
          <a:p>
            <a:pPr algn="ctr"/>
            <a:r>
              <a:rPr lang="en-US"/>
              <a:t>2.5 Kg  = 60 mg  CoQ10</a:t>
            </a:r>
          </a:p>
        </p:txBody>
      </p:sp>
      <p:sp>
        <p:nvSpPr>
          <p:cNvPr id="13" name="TextBox 12"/>
          <p:cNvSpPr txBox="1">
            <a:spLocks noChangeArrowheads="1"/>
          </p:cNvSpPr>
          <p:nvPr/>
        </p:nvSpPr>
        <p:spPr bwMode="auto">
          <a:xfrm>
            <a:off x="7924800" y="6172200"/>
            <a:ext cx="4064000" cy="400105"/>
          </a:xfrm>
          <a:prstGeom prst="rect">
            <a:avLst/>
          </a:prstGeom>
          <a:solidFill>
            <a:srgbClr val="66FF33"/>
          </a:solidFill>
          <a:ln w="9525">
            <a:noFill/>
            <a:miter lim="800000"/>
            <a:headEnd/>
            <a:tailEnd/>
          </a:ln>
        </p:spPr>
        <p:txBody>
          <a:bodyPr lIns="121917" tIns="60958" rIns="121917" bIns="60958">
            <a:spAutoFit/>
          </a:bodyPr>
          <a:lstStyle/>
          <a:p>
            <a:pPr algn="ctr"/>
            <a:r>
              <a:rPr lang="en-US"/>
              <a:t>2.5 Kg  = 65 mg  CoQ10</a:t>
            </a:r>
          </a:p>
        </p:txBody>
      </p:sp>
      <p:sp>
        <p:nvSpPr>
          <p:cNvPr id="14" name="Rectangle 13"/>
          <p:cNvSpPr>
            <a:spLocks noChangeArrowheads="1"/>
          </p:cNvSpPr>
          <p:nvPr/>
        </p:nvSpPr>
        <p:spPr bwMode="auto">
          <a:xfrm>
            <a:off x="2844800" y="5664201"/>
            <a:ext cx="4978400" cy="954103"/>
          </a:xfrm>
          <a:prstGeom prst="rect">
            <a:avLst/>
          </a:prstGeom>
          <a:noFill/>
          <a:ln w="9525">
            <a:noFill/>
            <a:miter lim="800000"/>
            <a:headEnd/>
            <a:tailEnd/>
          </a:ln>
        </p:spPr>
        <p:txBody>
          <a:bodyPr lIns="121917" tIns="60958" rIns="121917" bIns="60958">
            <a:spAutoFit/>
          </a:bodyPr>
          <a:lstStyle/>
          <a:p>
            <a:pPr algn="just"/>
            <a:r>
              <a:rPr lang="en-US" dirty="0"/>
              <a:t>Anyone over 40, should take </a:t>
            </a:r>
            <a:r>
              <a:rPr lang="en-US" sz="2700" b="1" u="sng" dirty="0">
                <a:solidFill>
                  <a:srgbClr val="FF0000"/>
                </a:solidFill>
              </a:rPr>
              <a:t>at least 60 to 100 mg </a:t>
            </a:r>
            <a:r>
              <a:rPr lang="en-US" dirty="0"/>
              <a:t>of </a:t>
            </a:r>
            <a:r>
              <a:rPr lang="en-US" b="1" dirty="0">
                <a:solidFill>
                  <a:srgbClr val="FF0000"/>
                </a:solidFill>
              </a:rPr>
              <a:t>CoQ10 </a:t>
            </a:r>
            <a:r>
              <a:rPr lang="en-US" dirty="0"/>
              <a:t>every day.</a:t>
            </a:r>
          </a:p>
        </p:txBody>
      </p:sp>
      <p:pic>
        <p:nvPicPr>
          <p:cNvPr id="68618" name="Picture 5" descr="http://www.tigerstrust.co.uk/data/general/humanbody2.png"/>
          <p:cNvPicPr>
            <a:picLocks noChangeAspect="1" noChangeArrowheads="1"/>
          </p:cNvPicPr>
          <p:nvPr/>
        </p:nvPicPr>
        <p:blipFill>
          <a:blip r:embed="rId7" cstate="print"/>
          <a:srcRect/>
          <a:stretch>
            <a:fillRect/>
          </a:stretch>
        </p:blipFill>
        <p:spPr bwMode="auto">
          <a:xfrm>
            <a:off x="2599268" y="1295400"/>
            <a:ext cx="5160433" cy="3048000"/>
          </a:xfrm>
          <a:prstGeom prst="rect">
            <a:avLst/>
          </a:prstGeom>
          <a:noFill/>
          <a:ln w="9525">
            <a:noFill/>
            <a:miter lim="800000"/>
            <a:headEnd/>
            <a:tailEnd/>
          </a:ln>
        </p:spPr>
      </p:pic>
      <p:sp>
        <p:nvSpPr>
          <p:cNvPr id="6" name="TextBox 5"/>
          <p:cNvSpPr txBox="1">
            <a:spLocks noChangeArrowheads="1"/>
          </p:cNvSpPr>
          <p:nvPr/>
        </p:nvSpPr>
        <p:spPr bwMode="auto">
          <a:xfrm>
            <a:off x="3149600" y="4557184"/>
            <a:ext cx="3759200" cy="1107992"/>
          </a:xfrm>
          <a:prstGeom prst="rect">
            <a:avLst/>
          </a:prstGeom>
          <a:noFill/>
          <a:ln w="9525">
            <a:noFill/>
            <a:miter lim="800000"/>
            <a:headEnd/>
            <a:tailEnd/>
          </a:ln>
        </p:spPr>
        <p:txBody>
          <a:bodyPr lIns="121917" tIns="60958" rIns="121917" bIns="60958">
            <a:spAutoFit/>
          </a:bodyPr>
          <a:lstStyle/>
          <a:p>
            <a:pPr algn="ctr"/>
            <a:r>
              <a:rPr lang="en-US" sz="3200" b="1" dirty="0">
                <a:solidFill>
                  <a:srgbClr val="000066"/>
                </a:solidFill>
                <a:latin typeface="Arial Narrow" pitchFamily="34" charset="0"/>
              </a:rPr>
              <a:t>Provides  Energy</a:t>
            </a:r>
          </a:p>
          <a:p>
            <a:pPr algn="ctr"/>
            <a:r>
              <a:rPr lang="en-US" sz="3200" b="1" dirty="0">
                <a:solidFill>
                  <a:srgbClr val="000066"/>
                </a:solidFill>
                <a:latin typeface="Arial Narrow" pitchFamily="34" charset="0"/>
              </a:rPr>
              <a:t> for Vital Organs</a:t>
            </a:r>
          </a:p>
        </p:txBody>
      </p:sp>
      <p:pic>
        <p:nvPicPr>
          <p:cNvPr id="68620" name="Picture 3" descr="D:\a july 13\th_heartbeat-animated.gif"/>
          <p:cNvPicPr>
            <a:picLocks noChangeAspect="1" noChangeArrowheads="1" noCrop="1"/>
          </p:cNvPicPr>
          <p:nvPr/>
        </p:nvPicPr>
        <p:blipFill>
          <a:blip r:embed="rId8" cstate="print"/>
          <a:srcRect/>
          <a:stretch>
            <a:fillRect/>
          </a:stretch>
        </p:blipFill>
        <p:spPr bwMode="auto">
          <a:xfrm>
            <a:off x="4861984" y="3151717"/>
            <a:ext cx="508000" cy="508000"/>
          </a:xfrm>
          <a:prstGeom prst="rect">
            <a:avLst/>
          </a:prstGeom>
          <a:noFill/>
          <a:ln w="9525">
            <a:noFill/>
            <a:miter lim="800000"/>
            <a:headEnd/>
            <a:tailEnd/>
          </a:ln>
        </p:spPr>
      </p:pic>
      <p:sp>
        <p:nvSpPr>
          <p:cNvPr id="15" name="Rectangle 14"/>
          <p:cNvSpPr/>
          <p:nvPr/>
        </p:nvSpPr>
        <p:spPr>
          <a:xfrm>
            <a:off x="-177800" y="38099"/>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General Wellness</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09526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44771"/>
                                        </p:tgtEl>
                                        <p:attrNameLst>
                                          <p:attrName>style.visibility</p:attrName>
                                        </p:attrNameLst>
                                      </p:cBhvr>
                                      <p:to>
                                        <p:strVal val="visible"/>
                                      </p:to>
                                    </p:set>
                                    <p:animEffect transition="in" filter="slide(fromLeft)">
                                      <p:cBhvr>
                                        <p:cTn id="7" dur="500"/>
                                        <p:tgtEl>
                                          <p:spTgt spid="544771"/>
                                        </p:tgtEl>
                                      </p:cBhvr>
                                    </p:animEffect>
                                  </p:childTnLst>
                                </p:cTn>
                              </p:par>
                              <p:par>
                                <p:cTn id="8" presetID="35" presetClass="emph" presetSubtype="0" repeatCount="indefinite" fill="hold" grpId="0" nodeType="withEffect">
                                  <p:stCondLst>
                                    <p:cond delay="0"/>
                                  </p:stCondLst>
                                  <p:childTnLst>
                                    <p:anim calcmode="discrete" valueType="str">
                                      <p:cBhvr>
                                        <p:cTn id="9"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left)">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slide(fromBottom)">
                                      <p:cBhvr>
                                        <p:cTn id="19" dur="500"/>
                                        <p:tgtEl>
                                          <p:spTgt spid="10"/>
                                        </p:tgtEl>
                                      </p:cBhvr>
                                    </p:animEffect>
                                  </p:childTnLst>
                                </p:cTn>
                              </p:par>
                              <p:par>
                                <p:cTn id="20" presetID="12" presetClass="entr" presetSubtype="4"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slide(fromBottom)">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lide(fromBottom)">
                                      <p:cBhvr>
                                        <p:cTn id="27" dur="500"/>
                                        <p:tgtEl>
                                          <p:spTgt spid="11"/>
                                        </p:tgtEl>
                                      </p:cBhvr>
                                    </p:animEffect>
                                  </p:childTnLst>
                                </p:cTn>
                              </p:par>
                              <p:par>
                                <p:cTn id="28" presetID="12" presetClass="entr" presetSubtype="4"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slide(fromBottom)">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slide(fromBottom)">
                                      <p:cBhvr>
                                        <p:cTn id="3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52</a:t>
            </a:fld>
            <a:endParaRPr lang="en-IN"/>
          </a:p>
        </p:txBody>
      </p:sp>
      <p:pic>
        <p:nvPicPr>
          <p:cNvPr id="7170" name="Picture 2"/>
          <p:cNvPicPr>
            <a:picLocks noChangeAspect="1" noChangeArrowheads="1"/>
          </p:cNvPicPr>
          <p:nvPr/>
        </p:nvPicPr>
        <p:blipFill>
          <a:blip r:embed="rId2" cstate="print"/>
          <a:srcRect/>
          <a:stretch>
            <a:fillRect/>
          </a:stretch>
        </p:blipFill>
        <p:spPr bwMode="auto">
          <a:xfrm>
            <a:off x="0" y="0"/>
            <a:ext cx="12192000" cy="6604000"/>
          </a:xfrm>
          <a:prstGeom prst="rect">
            <a:avLst/>
          </a:prstGeom>
          <a:noFill/>
          <a:ln w="9525">
            <a:noFill/>
            <a:miter lim="800000"/>
            <a:headEnd/>
            <a:tailEnd/>
          </a:ln>
          <a:effectLst/>
        </p:spPr>
      </p:pic>
      <p:sp>
        <p:nvSpPr>
          <p:cNvPr id="4" name="Rectangle 3"/>
          <p:cNvSpPr/>
          <p:nvPr/>
        </p:nvSpPr>
        <p:spPr>
          <a:xfrm>
            <a:off x="406400" y="266699"/>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General Wellness</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6750567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1930400" y="1803400"/>
            <a:ext cx="2438400" cy="1600200"/>
          </a:xfrm>
          <a:prstGeom prst="rect">
            <a:avLst/>
          </a:prstGeom>
          <a:noFill/>
          <a:ln w="9525">
            <a:noFill/>
            <a:miter lim="800000"/>
            <a:headEnd/>
            <a:tailEnd/>
          </a:ln>
        </p:spPr>
        <p:txBody>
          <a:bodyPr lIns="121917" tIns="60958" rIns="121917" bIns="60958">
            <a:spAutoFit/>
          </a:bodyPr>
          <a:lstStyle/>
          <a:p>
            <a:pPr algn="ctr"/>
            <a:r>
              <a:rPr lang="en-US" sz="3200" b="1" dirty="0">
                <a:solidFill>
                  <a:srgbClr val="000066"/>
                </a:solidFill>
                <a:latin typeface="Arial Narrow" pitchFamily="34" charset="0"/>
              </a:rPr>
              <a:t>Provides all 46 essential Nutrients</a:t>
            </a:r>
          </a:p>
        </p:txBody>
      </p:sp>
      <p:pic>
        <p:nvPicPr>
          <p:cNvPr id="69635" name="Picture 2"/>
          <p:cNvPicPr>
            <a:picLocks noChangeAspect="1" noChangeArrowheads="1"/>
          </p:cNvPicPr>
          <p:nvPr/>
        </p:nvPicPr>
        <p:blipFill>
          <a:blip r:embed="rId2" cstate="print"/>
          <a:srcRect/>
          <a:stretch>
            <a:fillRect/>
          </a:stretch>
        </p:blipFill>
        <p:spPr bwMode="auto">
          <a:xfrm>
            <a:off x="246748" y="1193800"/>
            <a:ext cx="1524000" cy="2700867"/>
          </a:xfrm>
          <a:prstGeom prst="rect">
            <a:avLst/>
          </a:prstGeom>
          <a:noFill/>
          <a:ln w="9525">
            <a:noFill/>
            <a:miter lim="800000"/>
            <a:headEnd/>
            <a:tailEnd/>
          </a:ln>
        </p:spPr>
      </p:pic>
      <p:pic>
        <p:nvPicPr>
          <p:cNvPr id="8" name="Picture 6"/>
          <p:cNvPicPr>
            <a:picLocks noChangeAspect="1" noChangeArrowheads="1"/>
          </p:cNvPicPr>
          <p:nvPr/>
        </p:nvPicPr>
        <p:blipFill>
          <a:blip r:embed="rId3" cstate="print"/>
          <a:srcRect/>
          <a:stretch>
            <a:fillRect/>
          </a:stretch>
        </p:blipFill>
        <p:spPr bwMode="auto">
          <a:xfrm>
            <a:off x="72581" y="3980544"/>
            <a:ext cx="1835151" cy="2616200"/>
          </a:xfrm>
          <a:prstGeom prst="rect">
            <a:avLst/>
          </a:prstGeom>
          <a:noFill/>
          <a:ln w="9525">
            <a:noFill/>
            <a:miter lim="800000"/>
            <a:headEnd/>
            <a:tailEnd/>
          </a:ln>
        </p:spPr>
      </p:pic>
      <p:pic>
        <p:nvPicPr>
          <p:cNvPr id="545795" name="Picture 3"/>
          <p:cNvPicPr>
            <a:picLocks noChangeAspect="1" noChangeArrowheads="1"/>
          </p:cNvPicPr>
          <p:nvPr/>
        </p:nvPicPr>
        <p:blipFill>
          <a:blip r:embed="rId4" cstate="print"/>
          <a:srcRect/>
          <a:stretch>
            <a:fillRect/>
          </a:stretch>
        </p:blipFill>
        <p:spPr bwMode="auto">
          <a:xfrm>
            <a:off x="3771900" y="40925"/>
            <a:ext cx="4326466" cy="898877"/>
          </a:xfrm>
          <a:prstGeom prst="rect">
            <a:avLst/>
          </a:prstGeom>
          <a:noFill/>
          <a:ln w="9525">
            <a:noFill/>
            <a:miter lim="800000"/>
            <a:headEnd/>
            <a:tailEnd/>
          </a:ln>
        </p:spPr>
      </p:pic>
      <p:pic>
        <p:nvPicPr>
          <p:cNvPr id="69638" name="Picture 5" descr="http://www.dzooom.com/UF/Classifieds/7629/621643_139725129503029_1058576838_o.jpg"/>
          <p:cNvPicPr>
            <a:picLocks noChangeAspect="1" noChangeArrowheads="1"/>
          </p:cNvPicPr>
          <p:nvPr/>
        </p:nvPicPr>
        <p:blipFill>
          <a:blip r:embed="rId5" cstate="print"/>
          <a:srcRect/>
          <a:stretch>
            <a:fillRect/>
          </a:stretch>
        </p:blipFill>
        <p:spPr bwMode="auto">
          <a:xfrm>
            <a:off x="4158648" y="990606"/>
            <a:ext cx="7960783" cy="5562600"/>
          </a:xfrm>
          <a:prstGeom prst="rect">
            <a:avLst/>
          </a:prstGeom>
          <a:noFill/>
          <a:ln w="9525">
            <a:noFill/>
            <a:miter lim="800000"/>
            <a:headEnd/>
            <a:tailEnd/>
          </a:ln>
        </p:spPr>
      </p:pic>
      <p:pic>
        <p:nvPicPr>
          <p:cNvPr id="69639" name="Picture 7" descr="http://www.thaythuoccuaban.vn/Images/News/xpeCpfxHn.jpg"/>
          <p:cNvPicPr>
            <a:picLocks noChangeAspect="1" noChangeArrowheads="1"/>
          </p:cNvPicPr>
          <p:nvPr/>
        </p:nvPicPr>
        <p:blipFill>
          <a:blip r:embed="rId6" cstate="print"/>
          <a:srcRect/>
          <a:stretch>
            <a:fillRect/>
          </a:stretch>
        </p:blipFill>
        <p:spPr bwMode="auto">
          <a:xfrm>
            <a:off x="1894730" y="3950009"/>
            <a:ext cx="3606184" cy="2616200"/>
          </a:xfrm>
          <a:prstGeom prst="rect">
            <a:avLst/>
          </a:prstGeom>
          <a:noFill/>
          <a:ln w="9525">
            <a:noFill/>
            <a:miter lim="800000"/>
            <a:headEnd/>
            <a:tailEnd/>
          </a:ln>
        </p:spPr>
      </p:pic>
      <p:sp>
        <p:nvSpPr>
          <p:cNvPr id="69640" name="AutoShape 9" descr="data:image/jpeg;base64,/9j/4AAQSkZJRgABAQAAAQABAAD/2wCEAAkGBhQSERQUExQVFRUWFxcVGRgVGBUXFxoWHRkVGBkcGhcXHCYgGxkkGhgXIC8gIycpLCwsGh4xNTAqNSYrLCkBCQoKDgwOGA8PGiokHyQsLCwsLCwsLSwpLCwsLCwsKiwsLCwsLCwsLCwsKSwsLCwsLCwpLCwpLCwsLSksLCwsLP/AABEIAKcBLQMBIgACEQEDEQH/xAAcAAABBQEBAQAAAAAAAAAAAAAAAQMEBQYCBwj/xABSEAACAQMCAwUFAwQLDgUFAAABAgMABBESIQUxQQYTIlFhBzJxgZEUobEjNUJSFyRzk7O0wdHT4fAVMzRDU1VidHWCkrLC0hYlVIOiRWNylPH/xAAaAQEBAAMBAQAAAAAAAAAAAAAAAQIDBAUG/8QANBEAAgECBQIDBwMDBQAAAAAAAAECAxEEBRIhMUFRE2GBIjJxkaGxwdHw8TVScgYjMzRi/9oADAMBAAIRAxEAPwD20xD4fDaqbtD2st7IL30hLvkRxIpklkP+hGm5+PL1q14herDFJK5wkaNIx8lUFj9wNeedkrNpFN9OM3N0O8JO/dxHeOJM+6gTGfMk5zXm4/FQwdPXbd7JcFSuWQ7f3LHKcLuCnnJLbRN+9s5x9afT2lxIwW7guLQMQBJMEaHJ6GaJmVf97Aqu452shtWCusrtoMrCGMyaIQcGR8e6gPX0NWjokseCFeORdwRlWRh1HUEGvBWdYmGmdSC0vjnf4N3M9KL7i3Go7aB7iUkRxrrYgatvQDnzH1qiXt6x5cOvvpbD/mnBrE8SnaHhXFrBiSttGjwFjk/Z5SCqZO50MrLnyxW5i5D4D8K9HMMznh4U50rNTTe/p2t3MVG4w/tDYf8A03iHyS3P4T0sXtLiB/bFteWq/wCUmh/Jj4tEz6ficCqziXbK1t5WildlZQhY93IUUP7pZ1UqoPrVyQCOhBHoQQfxFcDzzEw0yqU1Z8cq/wADLSjQS8SjWIy6gUCl8r4sqBqJGOe3lWUi9pmpQycO4iysAVIihwQdwd5s7iqPh5+zLxWxU/kfsj3cKb4jV0lSVF8k7wBgOmo1Z9kh+0LT/V4f4Na9HG5nKjRp1qaTUu/8mKiS/wBkZv8ANnEf3qH+mo/ZGb/NnEf3qH+mpriPH7a3YLPPFExGQJHVSRnGQCeWRUZe2thkfty25/5WP+evOWd4uSuqa+TMtKLB/adAYrd44bmZrgSlYo0QyKIm0SawzgDDbbE/Suf2Rm/zZxH96h/pqxfZG4LPw06iQ0XEjnJII+1DSfUY5VviQNzXVj83q4aqqcYrhPqRRuRf2Rm/zZxH96h/pqdsvaKjzRRSWl5b98/do80cYQvgsFykjHJCnpVX/wCNbD/1lt++p/PVNx7tbatPYGKeKUrdq7LG6udIjl3wDsM43qYbNcTVqxhOnZPrZhxVjUv7S0LyLFZX06o7xmSKOMoWQlW0lpAcAgjkKbl9qCRjVNZX8MYIDSSRxaEBIGW0yk4yRyBqm9nlwZLR3OMtc3J2x1lY9KvOLcPE8EsRx+URk3AIyQQDg+RwflWqtnlSlXdNxVk7db2uFHYncf7cJbTi3EFzcS92JStuiNpQsVBYu6jcg8s8qrbj2orEpeawv4o1xqkeKLSoyBk6ZScb9AaynY3tB9rvFc/3xOHQxS5GCJkmkR9/LIzj1q49oTY4ZdnAOI+R5e8tdWJzWpSxSoKKs2vrYKO1z0gHO9LTcK+FdzyHl5V3o9T9381e9d9jAWik0nz/AApMHz+7+ul32+wOqK5wfMfT+ujf0pq8gdUVzv6fX+qjJ8vvpqX7QOqK51eh+7+ejX6GmpA7zRmuO8H9gaUSDzFNce4OqSjNFZAKXNJRQC5pa5paAyntVnKcIvMc2jEf/G6R/g1LFGFUKOSgAfADFM+1380XHoYD9LiA1Jbmfia+U/1G/wDiX+X4NkDHXXFrWO94kt1OkIks4LdWff3xcFsKMkgZBP8AXVHw/ty8MUcQvOEsI0SMMz3wJCqFBOIeZxS397HF2kDyuka9xjU7Ki5MRxuxAr0eCZXUMjBlYZDKQykeYI2IrVWxdKlQo06tLUtKd7259AluebX1yLm04pdG5tJHFnHB3dq0pGkTF9bd8inO+kYBFelxch8B+Fee9u/77xH/AGUn8bavQo+Q+A/CtOazjPD4eUI2Vpbc24EeWYvjEsqXHE40tZ5jeWsMEbKn5ENolVi8jEABdYPXl0rXcOte6hjjJyUREz56VC5+eKruIdr7SCbuZZlSTw7Mr4Gr3cvp0gH1Iqw4jZmWNkEkkWRjXEQrj4Eg4rhxGIq1aVKnUjpils7Pfjfz9DJIzxXvbni0q7rBw9rUnp3jCSZ1B81GjPkTVp2S/wAAtP8AV4f4Nar+zTdzw7iVgwXvLWKVtajBmjlid0lbJ3kOGVvVRVh2S/wC0/1eH+DWvUzaEYYShGDuu/fYxjyyDxXhtwL5LmGC3nUWxgKTuVAYy95qHgboAPmaclvrtVLHhnDsAEnEp5AZP+IqTxXtRFbyrEyzPIyd4FhieU6NWnJ0A432+lQbrtjGyOot77JVgP2pPzIIH6NasJi8fClGNKF49PZYaQsvFFubzhU6J3ay2Nw4Tbw57g42AG3wFaGZMqwHMgj6isnw6yeGXg0cilHTh8wZTsQf2vkEdCPKtc74BJ5AE/Stee/9v0X5LHgyfAbW9traKA2HD5DGgTW0p1NjqfyJ3+dZntfc3CzRC6ht4hL3mj7MRtp0kg+BdsEb5rRQ+1exf3TO3/4wSH8Ky3bLtFDfz2ncCUiIzai0bJgsEC+9z3Br08NisdUqqNaFo732a6O31MJJWNV7Kj/5eMf5af8AhDWtMo1Bc7kFgPQFQT9WX61lPZaP2h/78/8ACGnO0vFu44jw3JwspuYT/vC30/8AzC14GIpupi6kV3k/km/wZrgquynC+443xBcYV41lX4SOHP0YsPlV57RvzXd/uf8A1LVn/cz9t/aB1gMLfKQOv4vVX7RvzXd/uf8A1LVVbxsTSl/gvlZF6GeuvavMzju3KkKFIGCmw3OD1NaTs37UgFIuSW6q6gZz5EbfWvOLSwXDHSBv0+FOJwgvhxsvkK+1U5X5Oa57Rwz2gWc23e6G8pNvv5VfWt2ki6kZWHmpzXzrdyQgqB4XB59a2fZHtSLNjrDMjAasefQgcs1ujW7lueu0YqLwzicc8YkjbUp+oPkR0NS66b3MjnFFdUlAJRS0lAFBFFFAc92PKjR6n6/z11RWOiPYHGD6H7qO889vw+td0VNLXD/ICimwMNgcjnbyNOVYyvyDM+0+0MnCb0DmIS//AAESf9NM2lwJI0dTkOquD6MAR9xrVzRBlKsAVYEEHkQRgg/KvMYZJOEj7PcpK9qhPcXKI0iiLOVjmCAsjqNg2MEAcq8LPMJUr04ypq7jfbrZ/wAGcXYi9oj3Nzcs9q9ylzaLHGFi70C5jMgQMMHQCJAdR8jWi7PcPMFrbwt70cUaHH6yqAfvzVX+yPw/pdKx/VVZWY+gUJkmmYe3IEr9/b3MMRVDCXt5i0gOvWxCKdI2XAO+N+u3hVI4zEUIUvDdoeTu+n7t8TLZMpe3f994j/spP421ehRch8B+Fee8ZV748RktopnX+5ywgmKVCZBcNIVVXUFjo32BrQp27tgAP2xy/wDTXX9HXTjsNWlhcPGMG2k77Pbjkie7K7iqAnj4O/7QgPzEdwR94rV8NfMMRPMxof8A4rWf4NaG+bjDRpII7i1igRpI3i1SCOcEASAHYsuT6im+EdtYUt4UmW4SVY0R1NtcnS6qFYZEeOYNbcfha08Jh1GDbS3VndbIJ7scuTi84mOh4Tk/EG4Aqz7Jf4Baf6vD/BrWdPEzcXsptY5ZRcWE9s4aGePQVWWSNsyIFIZm0YznJFOcG7b21taW8c3fRvHFFGwa3uBh1RQRnu8cwamMoVZ4KhGMHdcqzugnuyzvhdQcRS6t7dbhfsrW5Vp0hwxlEmcsrZ2UdOvPap//AI04l/muP/8Afi/oqp/2TbH/ACkn7xcf9lA9p1geUkn7xcf9la6GLzChTVONLZf+ZBqLIVr2y+38WgzEYXghu4pF1BwJA8YbDgAMvhG+BW0nXKsBzKkfUGvGezPH4oeJSXMhcQs92Qwjcn8o6smVVdQyATuK3x9qFh/lZP3i4/7KwzWhXrV1OMG/ZXCfO4i1YwNn7PuJRBdECAqoBP2iLcjr6Ut/wq9tUV541iQyqpdJY3ILEgZUDcZyTW8HtS4f/lX/AHmf/srPdue2Vte2yxWzO8nfxPjupVACk5JZlAGK7KGLxs6sVUpWTe70y/UxcY2L/wBlx/aHPP5e438/yh3rO+2pyrWLLsyG4dT/AKSiBl+8U72G7Y21ladxcNIkiyynHdTNsXJU6lTByKru3Xaa3vZrQ27M4h79pMpIgAZYtPvqM5KnlWijQqrMXUcXpvLe23D6lb9k9U4dfLNDHKvuyIsg+DAN/LVJ7RvzXd/uf/UtZfsJ2+t7ezWCdnVomdVxHK4Meoshyikcmx8qc7a+0GynsbiGORzI6aVBimXJ1KebIAOXWuGGBrU8UrQdlJb2drX5+RlqVinVcRM8cmce7kbfCkjt5EVTE/ixkox61Ctbl3i3AwRsynbHljzpieeVGBXxDGWyeW9fXHMSxErSBpPEw5r60t9O+jCAnJzj0rm1vkZsLjWN28vgDT9zGQVGoKSc48/nUBO4B2glt2DRMQRglehHUEda9NtPafbMgLrIrdQF1Y+BzXiyylJMscAnY+dW1veIcgc6zjNx4Lc9/tblZEV1OVYBgfQ07Xmfs/7aBCLacgL/AItj0OfdJ8j0r0yuyElJXMkFJS0hrMolFFFAFFFFAFBNFGKgEC9aWiiiVgLSUtJVAYoopaAKMUtVHFO1dvbtolfDYzgKzfgKjaXILeqviPaSCENqkUsP0VOWz5YHL51muL+0lCpW2BY8tTAj6A/y151fXhVxhwS5yQedaZ1rcGLZsZfahJv/AHtfLIJ/lrKcf7XyXsiCQgoucIAV39N9zWZmuS85BO4zgdKtbaJcDbxDJzn+Q1zOcpcmJzNkjWzgDOMDPIdAc86aue0UIUIwZeXukA5x8N80894UGo+4u++AT5gA1T8RvI3LMRg5VgCcAeY8tXw86iQJUV6hAWMSEs+SxA0pseeAfD8d6L3iLKVjJBLbkjLYXHIY6/z1AhtH/wAWCpJxsTj11dCccvKrGyRgzMxZtJ06QwkyOg221E4/DaqB7hfA9YJORgkgAhjvyPP8ah3dnNET4lxnA5A/HAPrmi7kkFxpVWUe8xXOdxyHrtgfOumZV75kcknxLrbOnSNwcDc8+XnQHVrcvyKqFOAf1vU+LJziuuIW8Zi3JLjdimdlOw+IqG82AC2oFjsC2Dg7A5PICp1ocPk6c4AOAfER0HmMHlUYIjyFVjjjYqWZcAqFOM+L0J9adl4WsuvvAw8XJt2xzO3X+uo11FrlDKwDICNLnwL8ABnJ286n2EbxqO8JcEMdsBUzywSdWcb+VXzAzc3SRoV0up2XTggdMHlzFRW1MCMnTpYseXXanIb55GAyHTDemQThR1ycb1IeFkj0YUjIGksNWk5yfnjFYgr7K30AStgIB4QeeT1NS5zsNy+AGHlknltTiwd4PD4lONmHugfjypYLtFbARm8XhBHNh8P5avIJsT6gRJFj9X12qNPHhfyYO25pbgs0m4KMBnSMkY6U9CCw2YHzHWoBhbr3W5rj6VuOzHtKaECOQGSPpk+MfAnmPSsVBaEFgRkHy6U7Hw4j3mA8s1lFtcC56p+ylEXUCNgufESRkD0A61srW8SVA8bBlPIjevnNJFTmdjVnwvizoQI2YA/qk/yHFbY1mnuZXPfTRXn3Ae25QaJDq5e8d/XetRF2phOPeGfMDA+hroU0y3Lmim4LhXGVYMPSnKzKFFFFAFFFFAKaSiigClFApaAbuZdKM3kpP0Ga8JvuIyTu7kgZY7tXvLct68I9oFk0N7IqL4ScqFG2DvXNX6MjWxW3tyyEAEAYxkcs0zFGWcHYDzI39TTpmwuJVHTHnn4UzZXLFmCqUbzbJ+BOfd2rmNZJggjV2ONR2wfXy5U33OXOSVLHVnGMKPU9KcvpVSPTksc43PPPM7cxUF7aRgMFQDzHiLsOmB0FUEDiV33jtp3UEKCc8h5Z6GmYbBpTq32OQqqzdeZCggdNzUteFkK4UF2QblSAus/o+ZGOtT+Hs0bYGVbZQ2nPjO/Q8sMN+nPrWRbkOePSxGfewn6WR1IAG+55/Cmzwp4wF1FAd8ndSeQ25/8AFira6j0By7iRzgg4IXfOnR1JyDnPlVdHdE6m5ZyvQKSSOedgc+LPTHOgObC5BBSTknNlPUZ5j9IH7vnSTSxq66og36WQSMYAKnJIOfMcs033vdYRhtzJHn1JJ2OT0pqacNIMaidhk8tIA2Ixkkny9KAmzJ3oYY1aVIUDc6TgDffOSQT151GvLp4l0hdwBsSAfpnI5VZC0AHUOOitsu2ds/o/XpvVRLwsSyKTJ4F0nfYP/o7n5ZJ86lk+SoLdB4h7zNjUxOAOuBnl1+lSorhTIoVlYcirbjVn8PuqZc2UajwhSNWcNhAMkb+Zxnp8Bioc57t0OzBsqFIJ2Iz7pwP97PTrTkhOiRQCyxqHAOdHhLHcBlBGDy5A4riLhup1fwsQuSSfdPkwIxnH410eHAbqJBjJGWzuBzXzOTyNdniKqqKx5g+LGo8tzuMnNRkIsscgZmYkI5GNBBx06efOqmUvEWbJCdGJ68vrV1DJ3nhIOjTqB21Z8wMb1MNqs0RQZUgZKt73pkchn0qIpB4bxkCEK4LErqLHOfuqHdcQeJ9QwwcZGnmKTh9uybSbAk43zgfCo6QOZPAdSZxlfj5dKdSlnwO5klO4K+eqrOKYMXUg7dX/AJKqbq5CzKrBwCcFvL0zyqRxG+REV0DEZwQd/nVIRo70OzxOPCOXSpMvEljIjBA22qFFeLLIzIpOw5A86my20bYEib9W659KWBwA7t3iv7vSrI9pJIkBYGquwsxHKSzFVFT7u5ilYLqG1OAer+zK9aa3eRhgFgo+IG/4itjWV9m7qLTSMAh22zv03xWqrup+6jYFFFFZgKKKKAKKKKAWofF+Lx20ZklOFHluSfIVKllCqWY4ABJPoK837Tds7a8ieBtcZB1IdiWIPLGNsitc56UC6s/aRbXGqNSElIOhZdlY9MsOQryLthx+aS406lLs4B0Hl8/Kh2toGy+rWDgtvnflsNqat4IyTOn6R8BPi3H6WDyHzrlc3LkwbHTA0QA0ln/XY5IY8vlimLBJGVizNsWLFBkn0Hrzzt0rqO9jXVrd5JT/ALinqcNnGkLTF92j0roTC6zjUp1HHofPPU1ja5iLaBWZirM5UZwQo+IycjOM71bxcaitgQCHJHPJOD1yf7cqogFKsI10hcElyfER4iSMZxkc+XlUa1gV2aWYALltt8YI59N8j8aLYpa2Mvfu8wwq+6HyCNXIsVPPmB1+dOtxERJgqcbklSxyzHw6lxzHPYAbgVG+0xmNUUCIA5AXYZwc5HPPqTXCy6PEr5X0A055kHO5IAJyNvOrsB/+6Z7osDqIBIOAvXcYAxvv05muLS5VmMhAypAxpCknG4yuQRnqee/wqNxVmYo+7qmnACswZiSMsR0Go/dTkUBQaCN8Y6e8dvCMevWgElvBM5iOmPB8THWxJP6qbBT8MDyqQqrEHRWDZ051rhTk8wc5A3+fpVbJCdZB33GRgD5ZHXpTkToUYMuHGQFOT4Sx3Zj5cwMfCgFNydOhsEN4dO4GcDfJ+fI+ldzcJZlVFBXUSw933Rz0k8v0eY5EfIgjYIG0sVzghhpJznJ1bHc9eeOtcz3gWR2DlGY4AVskIOmDsBnPx2+TgEyG2EcWRIZG5ZyCcH9UDbIO+DnfqKh3cSmRSXO+CdY57DCjHL+3OosVyx71gQAzAAsfFg7HSmNwCenlU6PhcrHVjTgKv5UD3cDkMY9cjf6U3A+k+vJ1EZwdjuCOXp5/WoHE73VKAMAj3gd9yCc4AxgDoai3pVZM6pMqclVKhRgjODjBHp686n3txH3bONKs2NOPeOOa/Hb471jpKdQ4KrHhQRqAKMRuMY543wc6afs4dGpRpYjBDZ3Y7DYfrfcMVG4Xw/vRqQBEJxksSxP6TZb8fpUs20sQ1kJs2cghgF3HPoeppYgzc8PRgcBkZ9WBIxB29DuM01weye32DrltyhyMDqcn8KtVnDsH7wDbByAdx8fjy+FRkaOUspk1lGHiG2DzxjrQESTWA0WDJuXyRkeePQ1H4SmCzSErnYI3IZ9POrPi169u6vkMrDTlf1vh51R8YM7zCYKDgDYbn4kHrVSBa2l2YFxGpwzeXU06OIS6tMgxqPPAxj40xwviIOe/yrj9bbbptUuKUvLpK6k3IY5C4+PU0ISRGjbFwTn5VGbs+on1E7+Q5UxfQtCxZNLIeQXnmp3AeGySOWckliCF8qhUj1nsR2daILM5G6+EczgjmT0rX1muzd7L3axsBttnO+PLFaRRXdC1tjYLRRRWYCiiigClpKUUBxPAHVkYZVgVI8wRg1m4PZzZIkqpHhpV0l2Yu67bFS2dODvtWoqNe30cSl5GCKOrHA32Hzz0rGUU+QeY8X9lXD4PHc3bKMbB9G5A3OMZJrAXPGoIQFhGY3OnUvrtghvd+FbD2v3Yn0G3Yyal0+EbA6sfhWF4HwbSCZHAByCBg59SwONhkfPnXLJK+xi2NS8DwhlYl99iTyHoD9M8qciigjILltQUYGFYDPLc8jmpV3xtQdQUBRsBnACj0qos3Vy00kYTVl11OzatzvpJyV359awW5jYtFv4mk0KkeNyNQzlv1vgMbDkSKZ4nOInAlJYMo0EE+Js+LPQHkcj4dKcaUqh7gZwCuSN858ekAbD+amVnhDMJSFJXGWyW0+RAOxO3LG2aoK08TU77HngHOTv93Ten046yeFsKN9hjnjl61IW0UnVjQrDYnmw9B0HxqraCIycgxHQbAEefrmlkLkuHiZ71tGkqEClSDjJ5jbqevyq7juxhDr8OkhQwA2xk4Xp8Sc+m+aqLDhyrEWOFG3TxFvQH409BAmkmRyqnCnUTnY5xzyBuM43+lT4AmXGAut/FnJwM8+pG433AGxriyvEickfpbjCgNqIGkliScDV0GKkvashYgZXoPCMdTtzBOoDzqqvrcqxL5DMVbBQqAvI+Igg7gnNLEJU15KM6CSWx75Oz+6SAeR1ff6VAMDSnBYAYHiA5nnpKnGDkZJ/GrOALMx8eTuSwBJ2AIwBkk7E/Lpypq/ysQwqy6iqgoT3mN8dPCMY2G1VAk8G0KNkDFRgk4JyPU8hnPLnRxjiUjFQjYABZgTnwjHJc7nNMWsKIcsofSuSdWkDHJRy14A351yOJwTTgKil9I3UhVBzkE5GMrkf11OQdFI2bCgh2ZvfbZhtnI6YxnG9V72YZwXIOHIHkT+jj6f11oI7aKJWBfM3MFOQzkDSPUnHzptLAOADkSDDdBIq77b40oMgZohcz3F7lsKqMclsMAMBRk43G3QgfPFXcV/CIWDBgpGGOd9OMYG+xx9TzzXV1fx2+Y2SNyQuTIQdex3PmBggdTtTnDr5HGlU06VJ7sae655J0nBLc9t6uwIvD+z7vG6iQK/6GxYAHcEjmpPwztnlUi17HxIrDXKrHfW2keI+gzn4ZzTc/aI40h+fltgnzx/LUXinGmW1fR4hpxqXBwc41ZGcD+XFRO+yLZloTDbRAkd/4gpL75J28I3xXPDbhZHdo4tlHQ+IY5ggn57CqPg3CI/A01wV/TCBc4yMZJJ5/KrThvFTCTCuRh2JbGC+ScE/EVHZdRp7Fnw/sbJxFXkt3BwRkMOWeW558qW8tBAhSYa2Q+Lcggj4dK9a9nlhFFZK0a6e8JZs9TnHzFQu0/s4huJWnLuuxZlX9IjfmeQNbPCdk4mzSuDBdley08hE6xfk5TpTOGx5tjoK9QteycYjUOAJBnxptkdKxvZ264nNawSpewRLJGrCMWikID+iCZN8edWnB+N3sXELe3uZ47hLhJzlYBCyGNVbYh2znVjBrno4vCzqeFGV5b7WfTnpboW1jW2PDRGdsnB5mrGkAqu7TcTa3s7mdAC0UMsqhuRZUZhnHTIr00rELKivObR+KyRo/90IRrRXx9jQ41KGxnvfWp3Zjjd4OIG0uZo51a2a4DrD3JUrKkenAdgQdWa4qOY4etPw6crv4P9C2ZuKKKK7iBXVIKKAWsf244Rc3QEUcY0qQ4k1geIZ2wa19JWMo6lYHgtzwOSOTTKGQ7qvU5xvnIO3qKh3fB5JRg/k/CQAhGgLyB5c+YG3y619AXdkkqlXUEEEch18vKsBd+yDVkJdyKpbUQUBJ+eR+Fc0qTXBNKPHYuxc0p2SWULkeEMygfIdcbVcxdm5NeHhMeATqcEDbAVfEMgHnsK944HwD7Lb9ykhJyTrIHPboOgAxWb9oPYy5um127IPCFIOVY8/0uR+6q4SUblcU+DyYFYVOd9JwSy6gxPkwPU48+XpTV7w/Vp2VGIBAA1MSNzuemGGMdauLjshd2SKskRdt2DAh/jjyHLbngVU3N8VYDupHbG5wwPLcZI8/LyrTwzDSyN3ZLAlWLnHhA0YXkBknkOZ+WKS94pAzLhBGw2GgeIkA7cvx5mu576WSRsuyqFIQBVJLEhRqzyB9KbtOGohLSLrkBByMHpnOB8hWRLEWW1YYJ8IB2GcnJ33Ofeyf5uVSo7EgCV11YGpcbnUOrL5Z6/CuEuu9cKiqoOWZAdJx6nz+HnXUp1ro0aAxCscktgE4wT1wKEFuJ2mViPeDDZCVbX4QDnTgjSAT8BU2Lh+tz+VlRcDOrOGODgBjjA2PSrThpCKQiJGCc9c8gPEetTLmckBGAlx4jvtsc7fzVLohmLaVYdipQAE4LZZxtt56ck1zdcYEkkYjGjuxrOgAHGwwWGMcyfl61fywQTg5VVI2GdsZ/wD5yqrg4QxYi3cCPkdSlCCd2AIG+dvhQEfh12ram7pMB86D4iF0j5bnJx60zLJbh5NRCayrYUAN8QxHIkYxVtJDDFG5eQlFwNIGSmPXmd8VWWvC47hWaIxj8oSGfUSwwNs9ME4+RqooxcxtDJ34AMe2hW99em489qmTdrf73qXAY6dhpJ58s9M7GmooFtzmUeJDszk4zggELnGNyQfh1ri+4hLd6YFBnd2ARV3IboVPT4/Wm3BUrky8dZtMUcBeSQ+BY1XvNsEnUeWOpO29WFt2Ev4l1rbwkjxBTODIPTOkJn5/Or72U8CaIXMswHe961ttghViwGAPkZCc456RWv45xuO0iMsmojUqBUGp2djhVUdSf5K8DF5nVhX8Gik7bd7vsbowVtzx677O3N+dcNkySQyGOQtLFHlgFYq0bkHbUDnlvXXFeA3SRJDPbGNZ5FiDCWFzrPiAwhJAwpr1/gfE4rmITwghZCc5GltS+Ahh+sNOPkKzftQk0x2ZzjF2hyBn/Fy9KUc1rVcRGlKKSvbrdfXv5DQkrlLxT2aRWMcMs9wFk2EUMMRklkfmABqBkI2ydgM7nlXdjwTiTSd4beLTlcLPIivpB6hA+kn47VbezyBpw97MdbsWghJ5JBGdPhB93U+on4Vddqu0n2NIysfeySyd2iaggJwWJLEHAAHl1FZ4vMajr+Bh4pvjfv8ANLYqW12SIu2t3AB33DfySjnZzLKVH7iyox+Vaay47Dd2rTW7iSMq4yMgggHIZTurDqDvWd4Dxdbq3inQECRdWDzU5IIPwIIqugb7LxMhdo7+CbWo5faIV1h/i0ZYHz05NdGXZrUq1vArJJ78d10Ycep32E/Ntn+4J+FLN+eeG/ud7/yR0nYT822f7gn4VD7Q8SFvxC0nIyIrbiEpHnphRsfdXkZf/UvWX2Zk/dNLxzt13c7W1rA11OgBkAZY4os7gSStkBiN9IBPwrO9rO0/EGsbqOWwQrJBMha3uO8ZNSMNRRkUsozvp3xUrsZw8xWcZfeWUfaJWPNpZfGxPruB8AKXj3a2G0YLIsrHQZW7tNYjiDBDJJvsmo4zv1runnOIniHChFNJ8b3diaVbcsOD/wCDwfuUX/ItQ+Gfn1P9ny/xiKrZAMDGMYGMcsdMemKqeGfn1P8AZ8v8Yirz8md8an8fsWXBvqKKK+7NQoopKKAKK5U5+FdVE77gKWkoqg6ormlzQARvVfxuaGKJ5plBVFOSVycHbA+OcVY01c2qyKUdQysMEHcEVHwDyi64nw2V4kQFFKsTqGcsRgbnJyMHHxrMT8MtwgVTIclgTqAyDy+6vXJ/Z1Zs4cRlSP1SQMYxj0qi4d7G4FlLzyPMBnSvugZ88c643SnfhGbs+p57c20aZEQGgLuCBqbyyR1qpYnwl2XA92JRlhtgDbrivcL32ecOAaSSIBeZ8bhRj4Gs4bThEZDrbOSCQNLN9d39aOm1y0a7I8xa788gqMY5H0+dc8MuHLtoBYdcnlnbOa9N7S+yiOeETWqyRvgkxu2cjG2CScH51gLa2+yKY5VIJOSDkHyrW46feDj2GrkBHAIbWx1H4YA61JnLHSI5CN/HqJIIxz23znFVE/Fu9dkR/Cv6RODv0Bq6tJ44IDpIDjrz1H4+VEjBpnNpwF5NKpGrswbWSeQJG+knnU2/7PNCFX8mXwdLAFVx8ByHKrPsfwRJIzcTyFS4K4B0+uRS3fFY/cTxBRgat+VW3czeyKXg3BH0ZnAlHiAYEsoc+6CPL1rT9lOKfYHdjCg1YVzspyDvpwOQz86rrVpXDLAhDHxEJ1x1qfa9hbq4mjeZGCBlaRScBwCCfqKsb3vEqVyy9nk2uy1/rz3LH4meQ1H9oNm032GJCAXvEAzyyI5iB9RUvsnEIXvbXAUwXUhVf/tS4liPwwzD/dqb2i4S86RmJlSWGaO4jLglNaE7MFIOkgkHG+9fIykqOZOVTZan8n/Jt5iU/s0iZLadHGCl5cqR5EMuR9c1M7UqDPwwHcfb4+f7nLU3s5wlreHS7B5HkkmkZQQpkkcu2Ad8DOBnyqH2n/wjhn+vxfwc1ZYepGpmSlHhyYfA17N1/wDK7U/rIzH4mSQn76Xj9is3EeFxvnSZLliBtnTDkb0ez5dFksJ963lngYeRSV9voVPzpztJN3FzYXZV2jgmkEndqzsEkhdNWldyA2nOPOrh7QzN6/7pfW4fujPs5XHD4wOQe4A+AuJgKd7SbXfDj176Zfk1tMDXXYSzeKwgWRSrnXIVIwQZJHkwR0OGG1c8V/KcSsoxv3Ud3cv6L3RhQn4u/wB1XC+3ml4/3Sf3D90c7Cfm2z/cE/Cs17U2wyY/9Jfj6rCD9xrS9hPzbZ/uCfhVL2+szLPFGoyWs+JADzYQoQPqBTL/AOpesvsw/dNpCuFUDkAB9BWO46gM/Fyf0eEED5mdvxArTcCvBLbQSDk8UbfVFP41m+1nDrnvp2ghMou7JrMkMiiN+8JDvqI8Gh25Z3FYZTONHF/7jts1uJcGo4SfyEP7lH/yLULhn59T/Z8v8YiqytYNCIn6qqv/AAgD+Sq3hn59T/Z8v8Yiq5M741P4/YS4N9RRRX3ZqCiiigGkbTsem2en9VOiiue7Hw+G1a0pRVlugdUVzpPn9cUb+n3j+erq7oHVFc6j5ffRr9D91XUgd0Vxr+P0NL3g/tmmuPcHdFcCQedHejzH1prj3BX9peFtcW0kSnSzDY+oIP8AJXlV1wK8t2UGEkdCNxXswceYozWucFPe5dupA4BLK1vGZhh8bjl8NvhVZ2p7Cw3xDOSrAYJXG46ZzWi1UuazcU1Zi557aexm1j5O/nuF5083svQn31K5znTv6bVu6KnhxF7nm/FOwly5VIwuhRp1EgDHnjn9K6tfZGV53IP/ALZ/7q9GoqeDHqQoezfZJLQltRdztnGAB8M1fZoorYkoqyB5b294xHHema071ruFVimRYJpIZUI1rG7xqdEoDZVhnGcHblWW/tMmdo4/7nywySMEVrlzFDrIJwZGjHQHbmcVoe0DHh9/NcSBvsl2Iy8gBIhnRe7/ACgAyEddPi5AjfFTZPs13FpJhuIjg4ykinyO2d6+UzScI4i9ajdbe0m1demxsjxsys7DXkssU7Turv8Aapk1R57sqmhB3ef0PCcHr8a77Sj9scM/1+P+DmqfLe21pEAzwwRoMAZRFA9F/mG9RuzUD395HeaGS0tw/cFwVaaVxpMoU7iNUyFJ5lifhyZdSlXxqqwjaKd/JLoivZD/AB7gNxa3Ml3aR9/HPhri3BCvrAC97CW2LFQAyHGcAjflXP7QLVNpu/gb9WW3uFYf8KEfQ16XRX0WKynD4meuV0/Lr9zBSaPNU7arMMWcFzdOdhohkjjz/pSzKqqPXer7sx2VkiWee5Kvd3C6W0e5GgB0RRk9ASST1Jz0rWUVsweW0MI24Xv3fJG2zybsxx77PZ28EtrfCSKNUYC0nYahscEDBHrU/hc7XfFLORLe5WOGO57xp4JIlGtUVQC4Gokg7CvSqKwo5XRpVvHje+75239PMup2seZKknCS8MsUr2QZmgmiRpe7RiW7qVFyy6SThsEEEUHt5FICtnHPdy/oxxwzKM9NbyKqovmc16bRWutk2Gq1XUd992k9n9L/AFGpnmPDu15EMYmtr7vdC95iznx3mBqxgctWal9lpXuOLfaFguI4ks3iLTwvD+UaaNwAHAz4QTt5V6HRWzD5VQw9XxYXvv8ADf0Dk2FFFLXqGIUlFFAFFFFAFFFFAFFFFAFFFFAFFFFAGKTQPIUlFSyYF0DyFGgeQpKKmldgHdjyFHdjyFFFNEewDQPKl0CkoppXYC6B/bNJoH9iaKKaY9gI0QIwdwdsHOMVRzdgOHMSzWNqSdye6j3PyHOiimiPYHVn2FsImDR2dsrDcMIkyD6EjIq80fH6mkoppXYBo+P1NGj4/U0UU0rsA0fH6ml0+ppKKaUA0+p+7+al0+p+6koppQDB86MHzH0/rooppX7YDf0oyfL7/wCqiimnzAGTHPb+3pXanNJRWmNR+I4din//2Q=="/>
          <p:cNvSpPr>
            <a:spLocks noChangeAspect="1" noChangeArrowheads="1"/>
          </p:cNvSpPr>
          <p:nvPr/>
        </p:nvSpPr>
        <p:spPr bwMode="auto">
          <a:xfrm>
            <a:off x="207433" y="-192617"/>
            <a:ext cx="406400" cy="406401"/>
          </a:xfrm>
          <a:prstGeom prst="rect">
            <a:avLst/>
          </a:prstGeom>
          <a:noFill/>
          <a:ln w="9525">
            <a:noFill/>
            <a:miter lim="800000"/>
            <a:headEnd/>
            <a:tailEnd/>
          </a:ln>
        </p:spPr>
        <p:txBody>
          <a:bodyPr lIns="121917" tIns="60958" rIns="121917" bIns="60958"/>
          <a:lstStyle/>
          <a:p>
            <a:endParaRPr lang="en-US"/>
          </a:p>
        </p:txBody>
      </p:sp>
      <p:pic>
        <p:nvPicPr>
          <p:cNvPr id="69641" name="Picture 2" descr="http://www.skrewtips.com/img/Spirulina_Powder.jpg"/>
          <p:cNvPicPr>
            <a:picLocks noChangeAspect="1" noChangeArrowheads="1"/>
          </p:cNvPicPr>
          <p:nvPr/>
        </p:nvPicPr>
        <p:blipFill>
          <a:blip r:embed="rId7" cstate="print"/>
          <a:srcRect/>
          <a:stretch>
            <a:fillRect/>
          </a:stretch>
        </p:blipFill>
        <p:spPr bwMode="auto">
          <a:xfrm>
            <a:off x="9728502" y="0"/>
            <a:ext cx="2144184" cy="1193800"/>
          </a:xfrm>
          <a:prstGeom prst="rect">
            <a:avLst/>
          </a:prstGeom>
          <a:noFill/>
          <a:ln w="9525">
            <a:noFill/>
            <a:miter lim="800000"/>
            <a:headEnd/>
            <a:tailEnd/>
          </a:ln>
        </p:spPr>
      </p:pic>
      <p:pic>
        <p:nvPicPr>
          <p:cNvPr id="69642" name="Picture 1" descr="D:\a july 13\spirulina vs fruits.jpg"/>
          <p:cNvPicPr>
            <a:picLocks noChangeAspect="1" noChangeArrowheads="1"/>
          </p:cNvPicPr>
          <p:nvPr/>
        </p:nvPicPr>
        <p:blipFill>
          <a:blip r:embed="rId8" cstate="print"/>
          <a:srcRect/>
          <a:stretch>
            <a:fillRect/>
          </a:stretch>
        </p:blipFill>
        <p:spPr bwMode="auto">
          <a:xfrm>
            <a:off x="5588000" y="3922486"/>
            <a:ext cx="6604000" cy="2616200"/>
          </a:xfrm>
          <a:prstGeom prst="rect">
            <a:avLst/>
          </a:prstGeom>
          <a:noFill/>
          <a:ln w="9525">
            <a:noFill/>
            <a:miter lim="800000"/>
            <a:headEnd/>
            <a:tailEnd/>
          </a:ln>
        </p:spPr>
      </p:pic>
      <p:pic>
        <p:nvPicPr>
          <p:cNvPr id="69643" name="Picture 3" descr="http://www.naturalpharmainternational.com/1/images/140_0_2909607_315346.jpg"/>
          <p:cNvPicPr>
            <a:picLocks noChangeAspect="1" noChangeArrowheads="1"/>
          </p:cNvPicPr>
          <p:nvPr/>
        </p:nvPicPr>
        <p:blipFill>
          <a:blip r:embed="rId9" cstate="print"/>
          <a:srcRect/>
          <a:stretch>
            <a:fillRect/>
          </a:stretch>
        </p:blipFill>
        <p:spPr bwMode="auto">
          <a:xfrm>
            <a:off x="5689600" y="4445001"/>
            <a:ext cx="931333" cy="791633"/>
          </a:xfrm>
          <a:prstGeom prst="rect">
            <a:avLst/>
          </a:prstGeom>
          <a:noFill/>
          <a:ln w="9525">
            <a:noFill/>
            <a:miter lim="800000"/>
            <a:headEnd/>
            <a:tailEnd/>
          </a:ln>
        </p:spPr>
      </p:pic>
      <p:sp>
        <p:nvSpPr>
          <p:cNvPr id="12" name="Rectangle 11"/>
          <p:cNvSpPr/>
          <p:nvPr/>
        </p:nvSpPr>
        <p:spPr>
          <a:xfrm>
            <a:off x="-165100" y="12699"/>
            <a:ext cx="3118744" cy="553998"/>
          </a:xfrm>
          <a:prstGeom prst="rect">
            <a:avLst/>
          </a:prstGeom>
          <a:noFill/>
        </p:spPr>
        <p:txBody>
          <a:bodyPr wrap="square" lIns="91440" tIns="45720" rIns="91440" bIns="45720">
            <a:spAutoFit/>
          </a:bodyPr>
          <a:lstStyle/>
          <a:p>
            <a:pPr algn="ctr"/>
            <a:r>
              <a:rPr lang="en-US" sz="3000" dirty="0" smtClean="0">
                <a:ln w="0"/>
                <a:solidFill>
                  <a:srgbClr val="FF0000"/>
                </a:solidFill>
                <a:effectLst>
                  <a:outerShdw blurRad="38100" dist="19050" dir="2700000" algn="tl" rotWithShape="0">
                    <a:schemeClr val="dk1">
                      <a:alpha val="40000"/>
                    </a:schemeClr>
                  </a:outerShdw>
                </a:effectLst>
              </a:rPr>
              <a:t>General Wellness</a:t>
            </a:r>
            <a:endParaRPr lang="en-US" sz="30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32381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545795"/>
                                        </p:tgtEl>
                                        <p:attrNameLst>
                                          <p:attrName>style.visibility</p:attrName>
                                        </p:attrNameLst>
                                      </p:cBhvr>
                                      <p:to>
                                        <p:strVal val="visible"/>
                                      </p:to>
                                    </p:set>
                                    <p:animEffect transition="in" filter="slide(fromLeft)">
                                      <p:cBhvr>
                                        <p:cTn id="7" dur="500"/>
                                        <p:tgtEl>
                                          <p:spTgt spid="545795"/>
                                        </p:tgtEl>
                                      </p:cBhvr>
                                    </p:animEffect>
                                  </p:childTnLst>
                                </p:cTn>
                              </p:par>
                              <p:par>
                                <p:cTn id="8" presetID="35" presetClass="emph" presetSubtype="0" repeatCount="indefinite" fill="hold" grpId="0" nodeType="withEffect">
                                  <p:stCondLst>
                                    <p:cond delay="0"/>
                                  </p:stCondLst>
                                  <p:childTnLst>
                                    <p:anim calcmode="discrete" valueType="str">
                                      <p:cBhvr>
                                        <p:cTn id="9"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lide(fromBottom)">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8094" y="826871"/>
            <a:ext cx="8054582" cy="892552"/>
          </a:xfrm>
          <a:prstGeom prst="rect">
            <a:avLst/>
          </a:prstGeom>
        </p:spPr>
        <p:txBody>
          <a:bodyPr wrap="square">
            <a:spAutoFit/>
          </a:bodyPr>
          <a:lstStyle/>
          <a:p>
            <a:r>
              <a:rPr lang="en-GB" sz="3200" b="1" dirty="0" smtClean="0">
                <a:ln>
                  <a:solidFill>
                    <a:schemeClr val="tx1">
                      <a:lumMod val="95000"/>
                      <a:lumOff val="5000"/>
                    </a:schemeClr>
                  </a:solidFill>
                </a:ln>
                <a:solidFill>
                  <a:srgbClr val="FF0000"/>
                </a:solidFill>
              </a:rPr>
              <a:t>AIR POLLUTION</a:t>
            </a:r>
          </a:p>
          <a:p>
            <a:r>
              <a:rPr lang="en-GB" sz="2000" i="1" dirty="0" smtClean="0">
                <a:ln>
                  <a:solidFill>
                    <a:schemeClr val="tx1">
                      <a:lumMod val="95000"/>
                      <a:lumOff val="5000"/>
                    </a:schemeClr>
                  </a:solidFill>
                </a:ln>
              </a:rPr>
              <a:t>Air pollution </a:t>
            </a:r>
            <a:r>
              <a:rPr lang="en-GB" sz="2000" i="1" dirty="0" smtClean="0">
                <a:ln>
                  <a:solidFill>
                    <a:schemeClr val="tx1">
                      <a:lumMod val="95000"/>
                      <a:lumOff val="5000"/>
                    </a:schemeClr>
                  </a:solidFill>
                </a:ln>
                <a:solidFill>
                  <a:schemeClr val="accent5">
                    <a:lumMod val="50000"/>
                  </a:schemeClr>
                </a:solidFill>
              </a:rPr>
              <a:t>is thought to be the cause for 1 in 10 deaths due to Lung Cancer</a:t>
            </a:r>
            <a:endParaRPr lang="en-GB" sz="2400" b="1" dirty="0" smtClean="0">
              <a:ln>
                <a:solidFill>
                  <a:schemeClr val="tx1">
                    <a:lumMod val="95000"/>
                    <a:lumOff val="5000"/>
                  </a:schemeClr>
                </a:solidFill>
              </a:ln>
              <a:solidFill>
                <a:srgbClr val="FF0000"/>
              </a:solidFill>
            </a:endParaRPr>
          </a:p>
        </p:txBody>
      </p:sp>
      <p:sp>
        <p:nvSpPr>
          <p:cNvPr id="3" name="Rectangle 2"/>
          <p:cNvSpPr/>
          <p:nvPr/>
        </p:nvSpPr>
        <p:spPr>
          <a:xfrm>
            <a:off x="4112839" y="2842009"/>
            <a:ext cx="6653486" cy="584775"/>
          </a:xfrm>
          <a:prstGeom prst="rect">
            <a:avLst/>
          </a:prstGeom>
        </p:spPr>
        <p:txBody>
          <a:bodyPr wrap="square">
            <a:spAutoFit/>
          </a:bodyPr>
          <a:lstStyle/>
          <a:p>
            <a:r>
              <a:rPr lang="en-GB" sz="3200" b="1" dirty="0" smtClean="0">
                <a:ln>
                  <a:solidFill>
                    <a:schemeClr val="tx1">
                      <a:lumMod val="95000"/>
                      <a:lumOff val="5000"/>
                    </a:schemeClr>
                  </a:solidFill>
                </a:ln>
                <a:solidFill>
                  <a:srgbClr val="FF0000"/>
                </a:solidFill>
              </a:rPr>
              <a:t>WATER POLLUTION</a:t>
            </a:r>
          </a:p>
        </p:txBody>
      </p:sp>
      <p:sp>
        <p:nvSpPr>
          <p:cNvPr id="4" name="Rectangle 3"/>
          <p:cNvSpPr/>
          <p:nvPr/>
        </p:nvSpPr>
        <p:spPr>
          <a:xfrm>
            <a:off x="4124638" y="3427481"/>
            <a:ext cx="8037866" cy="584775"/>
          </a:xfrm>
          <a:prstGeom prst="rect">
            <a:avLst/>
          </a:prstGeom>
        </p:spPr>
        <p:txBody>
          <a:bodyPr wrap="square">
            <a:spAutoFit/>
          </a:bodyPr>
          <a:lstStyle/>
          <a:p>
            <a:r>
              <a:rPr lang="en-IN" sz="1600" i="1" dirty="0">
                <a:latin typeface="Times" pitchFamily="18" charset="0"/>
              </a:rPr>
              <a:t>Studies show that the alarming rate of increase in </a:t>
            </a:r>
            <a:r>
              <a:rPr lang="en-IN" sz="1600" b="1" i="1" dirty="0">
                <a:solidFill>
                  <a:srgbClr val="FF0000"/>
                </a:solidFill>
                <a:latin typeface="Times" pitchFamily="18" charset="0"/>
              </a:rPr>
              <a:t>water pollution </a:t>
            </a:r>
            <a:r>
              <a:rPr lang="en-IN" sz="1600" i="1" dirty="0">
                <a:latin typeface="Times" pitchFamily="18" charset="0"/>
              </a:rPr>
              <a:t>has affected millions of lives. More than </a:t>
            </a:r>
            <a:r>
              <a:rPr lang="en-IN" sz="1600" b="1" i="1" dirty="0">
                <a:solidFill>
                  <a:srgbClr val="FF0000"/>
                </a:solidFill>
                <a:latin typeface="Times" pitchFamily="18" charset="0"/>
              </a:rPr>
              <a:t>780 million </a:t>
            </a:r>
            <a:r>
              <a:rPr lang="en-IN" sz="1600" i="1" dirty="0">
                <a:latin typeface="Times" pitchFamily="18" charset="0"/>
              </a:rPr>
              <a:t>people do not have access to clean water.</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715" y="2813218"/>
            <a:ext cx="2623776"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24637" y="1795090"/>
            <a:ext cx="8067363" cy="584775"/>
          </a:xfrm>
          <a:prstGeom prst="rect">
            <a:avLst/>
          </a:prstGeom>
        </p:spPr>
        <p:txBody>
          <a:bodyPr wrap="square">
            <a:spAutoFit/>
          </a:bodyPr>
          <a:lstStyle/>
          <a:p>
            <a:r>
              <a:rPr lang="en-IN" sz="1600" i="1" dirty="0">
                <a:latin typeface="Times" pitchFamily="18" charset="0"/>
              </a:rPr>
              <a:t>Environmental pollution threatens human health. </a:t>
            </a:r>
            <a:r>
              <a:rPr lang="en-IN" sz="1600" b="1" i="1" dirty="0">
                <a:solidFill>
                  <a:srgbClr val="FF0000"/>
                </a:solidFill>
                <a:latin typeface="Times" pitchFamily="18" charset="0"/>
              </a:rPr>
              <a:t>Air pollution </a:t>
            </a:r>
            <a:r>
              <a:rPr lang="en-IN" sz="1600" i="1" dirty="0">
                <a:latin typeface="Times" pitchFamily="18" charset="0"/>
              </a:rPr>
              <a:t>in cities causes a shorter lifespan for city dwellers.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715" y="855410"/>
            <a:ext cx="2623778" cy="1785504"/>
          </a:xfrm>
          <a:prstGeom prst="rect">
            <a:avLst/>
          </a:prstGeom>
        </p:spPr>
      </p:pic>
      <p:sp>
        <p:nvSpPr>
          <p:cNvPr id="8" name="Rectangle 7"/>
          <p:cNvSpPr/>
          <p:nvPr/>
        </p:nvSpPr>
        <p:spPr>
          <a:xfrm>
            <a:off x="4139386" y="4489000"/>
            <a:ext cx="6653486" cy="584775"/>
          </a:xfrm>
          <a:prstGeom prst="rect">
            <a:avLst/>
          </a:prstGeom>
        </p:spPr>
        <p:txBody>
          <a:bodyPr wrap="square">
            <a:spAutoFit/>
          </a:bodyPr>
          <a:lstStyle/>
          <a:p>
            <a:r>
              <a:rPr lang="en-GB" sz="3200" b="1" dirty="0" smtClean="0">
                <a:ln>
                  <a:solidFill>
                    <a:schemeClr val="tx1">
                      <a:lumMod val="95000"/>
                      <a:lumOff val="5000"/>
                    </a:schemeClr>
                  </a:solidFill>
                </a:ln>
                <a:solidFill>
                  <a:srgbClr val="FF0000"/>
                </a:solidFill>
              </a:rPr>
              <a:t>RADIATION</a:t>
            </a:r>
          </a:p>
        </p:txBody>
      </p:sp>
      <p:sp>
        <p:nvSpPr>
          <p:cNvPr id="6" name="Rectangle 5"/>
          <p:cNvSpPr/>
          <p:nvPr/>
        </p:nvSpPr>
        <p:spPr>
          <a:xfrm>
            <a:off x="4178710" y="5073775"/>
            <a:ext cx="8013290" cy="830997"/>
          </a:xfrm>
          <a:prstGeom prst="rect">
            <a:avLst/>
          </a:prstGeom>
        </p:spPr>
        <p:txBody>
          <a:bodyPr wrap="square">
            <a:spAutoFit/>
          </a:bodyPr>
          <a:lstStyle/>
          <a:p>
            <a:r>
              <a:rPr lang="en-IN" sz="1600" b="1" i="1" dirty="0">
                <a:solidFill>
                  <a:srgbClr val="FF0000"/>
                </a:solidFill>
                <a:latin typeface="Times" pitchFamily="18" charset="0"/>
              </a:rPr>
              <a:t>Radiation</a:t>
            </a:r>
            <a:r>
              <a:rPr lang="en-IN" sz="1600" i="1" dirty="0">
                <a:latin typeface="Times" pitchFamily="18" charset="0"/>
              </a:rPr>
              <a:t> breaks down water in living cells into dangerously reactive free radicals which subject our bodies to a continual assault, attacking essential molecules of life such as DNA </a:t>
            </a:r>
            <a:endParaRPr lang="en-IN" sz="1600" i="1" dirty="0" smtClean="0">
              <a:latin typeface="Times" pitchFamily="18" charset="0"/>
            </a:endParaRPr>
          </a:p>
          <a:p>
            <a:r>
              <a:rPr lang="en-IN" sz="1600" i="1" dirty="0" smtClean="0">
                <a:latin typeface="Times" pitchFamily="18" charset="0"/>
              </a:rPr>
              <a:t>and </a:t>
            </a:r>
            <a:r>
              <a:rPr lang="en-IN" sz="1600" i="1" dirty="0">
                <a:latin typeface="Times" pitchFamily="18" charset="0"/>
              </a:rPr>
              <a:t>proteins. </a:t>
            </a:r>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715" y="4508030"/>
            <a:ext cx="2623778" cy="1873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78501" y="21772"/>
            <a:ext cx="5309980" cy="584775"/>
          </a:xfrm>
          <a:prstGeom prst="rect">
            <a:avLst/>
          </a:prstGeom>
        </p:spPr>
        <p:txBody>
          <a:bodyPr wrap="none">
            <a:spAutoFit/>
          </a:bodyPr>
          <a:lstStyle/>
          <a:p>
            <a:r>
              <a:rPr lang="en-GB" sz="3200" b="1" dirty="0" smtClean="0">
                <a:ln>
                  <a:solidFill>
                    <a:schemeClr val="tx1">
                      <a:lumMod val="95000"/>
                      <a:lumOff val="5000"/>
                    </a:schemeClr>
                  </a:solidFill>
                </a:ln>
                <a:solidFill>
                  <a:srgbClr val="FF0000"/>
                </a:solidFill>
              </a:rPr>
              <a:t>TOXINS FROM ENVIRONMENT</a:t>
            </a:r>
          </a:p>
        </p:txBody>
      </p:sp>
    </p:spTree>
    <p:extLst>
      <p:ext uri="{BB962C8B-B14F-4D97-AF65-F5344CB8AC3E}">
        <p14:creationId xmlns:p14="http://schemas.microsoft.com/office/powerpoint/2010/main" val="33070789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285751" y="88491"/>
            <a:ext cx="3602718" cy="523220"/>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GB" sz="2800" dirty="0" smtClean="0">
                <a:ln>
                  <a:solidFill>
                    <a:schemeClr val="tx1">
                      <a:lumMod val="95000"/>
                      <a:lumOff val="5000"/>
                    </a:schemeClr>
                  </a:solidFill>
                </a:ln>
                <a:solidFill>
                  <a:schemeClr val="accent5">
                    <a:lumMod val="50000"/>
                  </a:schemeClr>
                </a:solidFill>
              </a:rPr>
              <a:t>WHAT WENT WRONG ?</a:t>
            </a:r>
            <a:endParaRPr lang="en-GB" sz="2800" dirty="0" smtClean="0">
              <a:ln>
                <a:solidFill>
                  <a:schemeClr val="tx1">
                    <a:lumMod val="95000"/>
                    <a:lumOff val="5000"/>
                  </a:schemeClr>
                </a:solidFill>
              </a:ln>
              <a:solidFill>
                <a:schemeClr val="accent5">
                  <a:lumMod val="50000"/>
                </a:schemeClr>
              </a:solidFill>
              <a:effectLst/>
            </a:endParaRPr>
          </a:p>
        </p:txBody>
      </p:sp>
      <p:sp>
        <p:nvSpPr>
          <p:cNvPr id="7" name="TextBox 6"/>
          <p:cNvSpPr txBox="1"/>
          <p:nvPr/>
        </p:nvSpPr>
        <p:spPr>
          <a:xfrm>
            <a:off x="58992" y="590264"/>
            <a:ext cx="12133008" cy="523220"/>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GB" dirty="0" smtClean="0"/>
              <a:t>Earlier the food what we ate was as good as</a:t>
            </a:r>
            <a:r>
              <a:rPr lang="en-GB" b="1" dirty="0" smtClean="0"/>
              <a:t> </a:t>
            </a:r>
            <a:r>
              <a:rPr lang="en-GB" sz="2800" b="1" dirty="0" smtClean="0">
                <a:ln>
                  <a:solidFill>
                    <a:schemeClr val="tx1">
                      <a:lumMod val="95000"/>
                      <a:lumOff val="5000"/>
                    </a:schemeClr>
                  </a:solidFill>
                </a:ln>
                <a:solidFill>
                  <a:schemeClr val="accent6">
                    <a:lumMod val="75000"/>
                  </a:schemeClr>
                </a:solidFill>
              </a:rPr>
              <a:t>Medicine</a:t>
            </a:r>
            <a:r>
              <a:rPr lang="en-GB" sz="2000" b="1" dirty="0" smtClean="0">
                <a:ln>
                  <a:solidFill>
                    <a:schemeClr val="tx1">
                      <a:lumMod val="95000"/>
                      <a:lumOff val="5000"/>
                    </a:schemeClr>
                  </a:solidFill>
                </a:ln>
                <a:solidFill>
                  <a:schemeClr val="accent6">
                    <a:lumMod val="75000"/>
                  </a:schemeClr>
                </a:solidFill>
              </a:rPr>
              <a:t>  </a:t>
            </a:r>
            <a:r>
              <a:rPr lang="en-GB" dirty="0" smtClean="0"/>
              <a:t>But, Today the food what we eat is as good as   </a:t>
            </a:r>
            <a:r>
              <a:rPr lang="en-GB" sz="2800" b="1" dirty="0" smtClean="0">
                <a:ln>
                  <a:solidFill>
                    <a:schemeClr val="tx1">
                      <a:lumMod val="95000"/>
                      <a:lumOff val="5000"/>
                    </a:schemeClr>
                  </a:solidFill>
                </a:ln>
                <a:solidFill>
                  <a:srgbClr val="FF0000"/>
                </a:solidFill>
              </a:rPr>
              <a:t>Slow poison.</a:t>
            </a:r>
            <a:endParaRPr lang="en-GB" sz="2800" dirty="0">
              <a:ln>
                <a:solidFill>
                  <a:schemeClr val="tx1">
                    <a:lumMod val="95000"/>
                    <a:lumOff val="5000"/>
                  </a:schemeClr>
                </a:solidFill>
              </a:ln>
              <a:solidFill>
                <a:schemeClr val="accent5">
                  <a:lumMod val="50000"/>
                </a:schemeClr>
              </a:solidFill>
            </a:endParaRPr>
          </a:p>
        </p:txBody>
      </p:sp>
      <p:pic>
        <p:nvPicPr>
          <p:cNvPr id="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 y="1219200"/>
            <a:ext cx="11814047" cy="5327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0354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1863" y="-1845"/>
            <a:ext cx="9204123" cy="1015663"/>
          </a:xfrm>
          <a:prstGeom prst="rect">
            <a:avLst/>
          </a:prstGeom>
        </p:spPr>
        <p:txBody>
          <a:bodyPr wrap="none">
            <a:spAutoFit/>
          </a:bodyPr>
          <a:lstStyle/>
          <a:p>
            <a:r>
              <a:rPr lang="en-GB" sz="3600" b="1" dirty="0" smtClean="0">
                <a:ln>
                  <a:solidFill>
                    <a:schemeClr val="tx1">
                      <a:lumMod val="95000"/>
                      <a:lumOff val="5000"/>
                    </a:schemeClr>
                  </a:solidFill>
                </a:ln>
                <a:solidFill>
                  <a:srgbClr val="FF0000"/>
                </a:solidFill>
              </a:rPr>
              <a:t>Demand Vs Supply is low - </a:t>
            </a:r>
            <a:r>
              <a:rPr lang="en-GB" sz="3600" b="1" dirty="0">
                <a:ln>
                  <a:solidFill>
                    <a:schemeClr val="tx1">
                      <a:lumMod val="95000"/>
                      <a:lumOff val="5000"/>
                    </a:schemeClr>
                  </a:solidFill>
                </a:ln>
                <a:solidFill>
                  <a:srgbClr val="FF0000"/>
                </a:solidFill>
              </a:rPr>
              <a:t>LACK OF </a:t>
            </a:r>
            <a:r>
              <a:rPr lang="en-GB" sz="3600" b="1" dirty="0" smtClean="0">
                <a:ln>
                  <a:solidFill>
                    <a:schemeClr val="tx1">
                      <a:lumMod val="95000"/>
                      <a:lumOff val="5000"/>
                    </a:schemeClr>
                  </a:solidFill>
                </a:ln>
                <a:solidFill>
                  <a:srgbClr val="FF0000"/>
                </a:solidFill>
              </a:rPr>
              <a:t>NUTRIENTS</a:t>
            </a:r>
          </a:p>
          <a:p>
            <a:r>
              <a:rPr lang="en-GB" sz="2400" i="1" dirty="0" smtClean="0">
                <a:ln>
                  <a:solidFill>
                    <a:schemeClr val="tx1">
                      <a:lumMod val="95000"/>
                      <a:lumOff val="5000"/>
                    </a:schemeClr>
                  </a:solidFill>
                </a:ln>
                <a:solidFill>
                  <a:schemeClr val="accent5">
                    <a:lumMod val="50000"/>
                  </a:schemeClr>
                </a:solidFill>
              </a:rPr>
              <a:t>                Your body don’t get the right nutrients from today’s diet ; </a:t>
            </a:r>
          </a:p>
        </p:txBody>
      </p:sp>
      <p:sp>
        <p:nvSpPr>
          <p:cNvPr id="4" name="Rectangle 3"/>
          <p:cNvSpPr/>
          <p:nvPr/>
        </p:nvSpPr>
        <p:spPr>
          <a:xfrm>
            <a:off x="3751343" y="1273695"/>
            <a:ext cx="8327923" cy="4739759"/>
          </a:xfrm>
          <a:prstGeom prst="rect">
            <a:avLst/>
          </a:prstGeom>
        </p:spPr>
        <p:txBody>
          <a:bodyPr wrap="square">
            <a:spAutoFit/>
          </a:bodyPr>
          <a:lstStyle/>
          <a:p>
            <a:pPr marL="285750" indent="-285750">
              <a:buFont typeface="Wingdings" pitchFamily="2" charset="2"/>
              <a:buChar char="Ø"/>
            </a:pPr>
            <a:r>
              <a:rPr lang="en-GB" sz="2400" dirty="0" smtClean="0">
                <a:ln>
                  <a:solidFill>
                    <a:schemeClr val="tx1">
                      <a:lumMod val="95000"/>
                      <a:lumOff val="5000"/>
                    </a:schemeClr>
                  </a:solidFill>
                </a:ln>
                <a:solidFill>
                  <a:schemeClr val="accent5">
                    <a:lumMod val="50000"/>
                  </a:schemeClr>
                </a:solidFill>
              </a:rPr>
              <a:t>Low Nutrient levels in soil</a:t>
            </a:r>
          </a:p>
          <a:p>
            <a:endParaRPr lang="en-GB" sz="2400" dirty="0">
              <a:ln>
                <a:solidFill>
                  <a:schemeClr val="tx1">
                    <a:lumMod val="95000"/>
                    <a:lumOff val="5000"/>
                  </a:schemeClr>
                </a:solidFill>
              </a:ln>
              <a:solidFill>
                <a:schemeClr val="accent5">
                  <a:lumMod val="50000"/>
                </a:schemeClr>
              </a:solidFill>
            </a:endParaRPr>
          </a:p>
          <a:p>
            <a:pPr marL="285750" indent="-285750">
              <a:buFont typeface="Wingdings" pitchFamily="2" charset="2"/>
              <a:buChar char="Ø"/>
            </a:pPr>
            <a:r>
              <a:rPr lang="en-GB" sz="2400" dirty="0" smtClean="0">
                <a:ln>
                  <a:solidFill>
                    <a:schemeClr val="tx1">
                      <a:lumMod val="95000"/>
                      <a:lumOff val="5000"/>
                    </a:schemeClr>
                  </a:solidFill>
                </a:ln>
                <a:solidFill>
                  <a:schemeClr val="accent5">
                    <a:lumMod val="50000"/>
                  </a:schemeClr>
                </a:solidFill>
              </a:rPr>
              <a:t>Genetically modified crops</a:t>
            </a:r>
          </a:p>
          <a:p>
            <a:pPr marL="285750" indent="-285750">
              <a:buFont typeface="Arial" pitchFamily="34" charset="0"/>
              <a:buChar char="•"/>
            </a:pPr>
            <a:r>
              <a:rPr lang="en-IN" sz="1400" b="1" i="1" dirty="0" smtClean="0">
                <a:solidFill>
                  <a:srgbClr val="FF0000"/>
                </a:solidFill>
                <a:latin typeface="Times" pitchFamily="18" charset="0"/>
              </a:rPr>
              <a:t>Toxic </a:t>
            </a:r>
            <a:r>
              <a:rPr lang="en-IN" sz="1400" b="1" i="1" dirty="0">
                <a:solidFill>
                  <a:srgbClr val="FF0000"/>
                </a:solidFill>
                <a:latin typeface="Times" pitchFamily="18" charset="0"/>
              </a:rPr>
              <a:t>pesticides </a:t>
            </a:r>
            <a:r>
              <a:rPr lang="en-IN" sz="1400" i="1" dirty="0">
                <a:latin typeface="Times" pitchFamily="18" charset="0"/>
              </a:rPr>
              <a:t>from GM food crops found in unborn </a:t>
            </a:r>
            <a:r>
              <a:rPr lang="en-IN" sz="1400" i="1" dirty="0" smtClean="0">
                <a:latin typeface="Times" pitchFamily="18" charset="0"/>
              </a:rPr>
              <a:t>babies. Toxic </a:t>
            </a:r>
            <a:r>
              <a:rPr lang="en-IN" sz="1400" i="1" dirty="0">
                <a:latin typeface="Times" pitchFamily="18" charset="0"/>
              </a:rPr>
              <a:t>pesticides which are implanted into genetically modified food crops have lodged in the </a:t>
            </a:r>
            <a:r>
              <a:rPr lang="en-IN" sz="1400" b="1" i="1" dirty="0">
                <a:solidFill>
                  <a:srgbClr val="FF0000"/>
                </a:solidFill>
                <a:latin typeface="Times" pitchFamily="18" charset="0"/>
              </a:rPr>
              <a:t>blood of pregnant women </a:t>
            </a:r>
            <a:r>
              <a:rPr lang="en-IN" sz="1400" i="1" dirty="0">
                <a:latin typeface="Times" pitchFamily="18" charset="0"/>
              </a:rPr>
              <a:t>and their unborn babies, research shows</a:t>
            </a:r>
            <a:r>
              <a:rPr lang="en-IN" sz="1600" i="1" dirty="0" smtClean="0">
                <a:latin typeface="Times" pitchFamily="18" charset="0"/>
              </a:rPr>
              <a:t>. - </a:t>
            </a:r>
            <a:r>
              <a:rPr lang="en-IN" sz="1400" i="1" dirty="0" smtClean="0">
                <a:latin typeface="Times" pitchFamily="18" charset="0"/>
              </a:rPr>
              <a:t>(</a:t>
            </a:r>
            <a:r>
              <a:rPr lang="en-IN" sz="1400" i="1" dirty="0">
                <a:latin typeface="Times" pitchFamily="18" charset="0"/>
              </a:rPr>
              <a:t>Times of </a:t>
            </a:r>
            <a:r>
              <a:rPr lang="en-IN" sz="1400" i="1" dirty="0" smtClean="0">
                <a:latin typeface="Times" pitchFamily="18" charset="0"/>
              </a:rPr>
              <a:t>India)</a:t>
            </a:r>
            <a:endParaRPr lang="en-IN" sz="1400" i="1" dirty="0">
              <a:latin typeface="Times" pitchFamily="18" charset="0"/>
            </a:endParaRPr>
          </a:p>
          <a:p>
            <a:endParaRPr lang="en-GB" sz="2400" dirty="0" smtClean="0">
              <a:ln>
                <a:solidFill>
                  <a:schemeClr val="tx1">
                    <a:lumMod val="95000"/>
                    <a:lumOff val="5000"/>
                  </a:schemeClr>
                </a:solidFill>
              </a:ln>
              <a:solidFill>
                <a:schemeClr val="accent5">
                  <a:lumMod val="50000"/>
                </a:schemeClr>
              </a:solidFill>
            </a:endParaRPr>
          </a:p>
          <a:p>
            <a:pPr marL="285750" indent="-285750">
              <a:buFont typeface="Wingdings" pitchFamily="2" charset="2"/>
              <a:buChar char="Ø"/>
            </a:pPr>
            <a:r>
              <a:rPr lang="en-GB" sz="2400" dirty="0" smtClean="0">
                <a:ln>
                  <a:solidFill>
                    <a:schemeClr val="tx1">
                      <a:lumMod val="95000"/>
                      <a:lumOff val="5000"/>
                    </a:schemeClr>
                  </a:solidFill>
                </a:ln>
                <a:solidFill>
                  <a:schemeClr val="accent5">
                    <a:lumMod val="50000"/>
                  </a:schemeClr>
                </a:solidFill>
              </a:rPr>
              <a:t>Storage &amp; Transport</a:t>
            </a:r>
          </a:p>
          <a:p>
            <a:pPr marL="285750" indent="-285750">
              <a:buFont typeface="Arial" pitchFamily="34" charset="0"/>
              <a:buChar char="•"/>
            </a:pPr>
            <a:r>
              <a:rPr lang="en-IN" sz="1400" i="1" dirty="0">
                <a:latin typeface="Times" pitchFamily="18" charset="0"/>
              </a:rPr>
              <a:t>Fruit and vegetables travel thousands of miles to reach supermarkets</a:t>
            </a:r>
            <a:r>
              <a:rPr lang="en-IN" sz="1400" i="1" dirty="0" smtClean="0">
                <a:latin typeface="Times" pitchFamily="18" charset="0"/>
              </a:rPr>
              <a:t>.</a:t>
            </a:r>
            <a:endParaRPr lang="en-IN" sz="1400" i="1" dirty="0">
              <a:latin typeface="Times" pitchFamily="18" charset="0"/>
            </a:endParaRPr>
          </a:p>
          <a:p>
            <a:pPr marL="285750" indent="-285750">
              <a:buFont typeface="Arial" pitchFamily="34" charset="0"/>
              <a:buChar char="•"/>
            </a:pPr>
            <a:r>
              <a:rPr lang="en-IN" sz="1400" i="1" dirty="0">
                <a:latin typeface="Times" pitchFamily="18" charset="0"/>
              </a:rPr>
              <a:t>Food that we assume is fresh and nutritious is often quite the </a:t>
            </a:r>
            <a:r>
              <a:rPr lang="en-IN" sz="1400" i="1" dirty="0" smtClean="0">
                <a:latin typeface="Times" pitchFamily="18" charset="0"/>
              </a:rPr>
              <a:t>reverse.</a:t>
            </a:r>
          </a:p>
          <a:p>
            <a:pPr marL="285750" indent="-285750">
              <a:buFont typeface="Arial" pitchFamily="34" charset="0"/>
              <a:buChar char="•"/>
            </a:pPr>
            <a:r>
              <a:rPr lang="en-IN" sz="1400" i="1" dirty="0" smtClean="0">
                <a:latin typeface="Times" pitchFamily="18" charset="0"/>
              </a:rPr>
              <a:t>Ex:Spinach </a:t>
            </a:r>
            <a:r>
              <a:rPr lang="en-IN" sz="1400" i="1" dirty="0">
                <a:latin typeface="Times" pitchFamily="18" charset="0"/>
              </a:rPr>
              <a:t>stored at room temperature </a:t>
            </a:r>
            <a:r>
              <a:rPr lang="en-IN" sz="1400" b="1" i="1" dirty="0">
                <a:solidFill>
                  <a:srgbClr val="FF0000"/>
                </a:solidFill>
                <a:latin typeface="Times" pitchFamily="18" charset="0"/>
              </a:rPr>
              <a:t>loses between 50 and 90 percent </a:t>
            </a:r>
            <a:r>
              <a:rPr lang="en-IN" sz="1400" i="1" dirty="0">
                <a:latin typeface="Times" pitchFamily="18" charset="0"/>
              </a:rPr>
              <a:t>of its vitamin C within 24 </a:t>
            </a:r>
            <a:r>
              <a:rPr lang="en-IN" sz="1400" i="1" dirty="0" smtClean="0">
                <a:latin typeface="Times" pitchFamily="18" charset="0"/>
              </a:rPr>
              <a:t>hours of being </a:t>
            </a:r>
            <a:r>
              <a:rPr lang="en-IN" sz="1400" i="1" dirty="0">
                <a:latin typeface="Times" pitchFamily="18" charset="0"/>
              </a:rPr>
              <a:t>picked</a:t>
            </a:r>
            <a:r>
              <a:rPr lang="en-IN" sz="2000" i="1" dirty="0">
                <a:latin typeface="Times" pitchFamily="18" charset="0"/>
              </a:rPr>
              <a:t>.</a:t>
            </a:r>
          </a:p>
          <a:p>
            <a:pPr marL="285750" indent="-285750">
              <a:buFont typeface="Wingdings" pitchFamily="2" charset="2"/>
              <a:buChar char="Ø"/>
            </a:pPr>
            <a:endParaRPr lang="en-GB" sz="2400" dirty="0">
              <a:ln>
                <a:solidFill>
                  <a:schemeClr val="tx1">
                    <a:lumMod val="95000"/>
                    <a:lumOff val="5000"/>
                  </a:schemeClr>
                </a:solidFill>
              </a:ln>
              <a:solidFill>
                <a:schemeClr val="accent5">
                  <a:lumMod val="50000"/>
                </a:schemeClr>
              </a:solidFill>
            </a:endParaRPr>
          </a:p>
          <a:p>
            <a:pPr marL="285750" indent="-285750">
              <a:buFont typeface="Wingdings" pitchFamily="2" charset="2"/>
              <a:buChar char="Ø"/>
            </a:pPr>
            <a:r>
              <a:rPr lang="en-GB" sz="2400" dirty="0" smtClean="0">
                <a:ln>
                  <a:solidFill>
                    <a:schemeClr val="tx1">
                      <a:lumMod val="95000"/>
                      <a:lumOff val="5000"/>
                    </a:schemeClr>
                  </a:solidFill>
                </a:ln>
                <a:solidFill>
                  <a:schemeClr val="accent5">
                    <a:lumMod val="50000"/>
                  </a:schemeClr>
                </a:solidFill>
              </a:rPr>
              <a:t>Cooking Method</a:t>
            </a:r>
          </a:p>
          <a:p>
            <a:pPr marL="285750" indent="-285750">
              <a:buFont typeface="Arial" pitchFamily="34" charset="0"/>
              <a:buChar char="•"/>
            </a:pPr>
            <a:r>
              <a:rPr lang="en-IN" sz="1400" i="1" dirty="0">
                <a:latin typeface="Times" pitchFamily="18" charset="0"/>
              </a:rPr>
              <a:t>Cooking veggies for a long period of time, or at a high temperature </a:t>
            </a:r>
            <a:r>
              <a:rPr lang="en-IN" sz="1400" b="1" i="1" dirty="0">
                <a:solidFill>
                  <a:srgbClr val="FF0000"/>
                </a:solidFill>
                <a:latin typeface="Times" pitchFamily="18" charset="0"/>
              </a:rPr>
              <a:t>can destroy the nutrients</a:t>
            </a:r>
            <a:r>
              <a:rPr lang="en-IN" sz="1400" i="1" dirty="0">
                <a:latin typeface="Times" pitchFamily="18" charset="0"/>
              </a:rPr>
              <a:t>, including those in the liquid</a:t>
            </a:r>
            <a:endParaRPr lang="en-GB" sz="1400" i="1" dirty="0">
              <a:ln>
                <a:solidFill>
                  <a:schemeClr val="tx1">
                    <a:lumMod val="95000"/>
                    <a:lumOff val="5000"/>
                  </a:schemeClr>
                </a:solidFill>
              </a:ln>
              <a:solidFill>
                <a:schemeClr val="accent5">
                  <a:lumMod val="50000"/>
                </a:schemeClr>
              </a:solidFill>
              <a:latin typeface="Times" pitchFamily="18"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678" y="1355319"/>
            <a:ext cx="2114195" cy="1545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727" y="3335969"/>
            <a:ext cx="2023198" cy="13463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087" y="5134736"/>
            <a:ext cx="1006561" cy="124536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860" y="5134736"/>
            <a:ext cx="1055787" cy="1241012"/>
          </a:xfrm>
          <a:prstGeom prst="rect">
            <a:avLst/>
          </a:prstGeom>
        </p:spPr>
      </p:pic>
    </p:spTree>
    <p:extLst>
      <p:ext uri="{BB962C8B-B14F-4D97-AF65-F5344CB8AC3E}">
        <p14:creationId xmlns:p14="http://schemas.microsoft.com/office/powerpoint/2010/main" val="27047521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1.bp.blogspot.com/_VA0H6DVnESU/THHqViPngBI/AAAAAAAABV4/OgiQ1ThmWZk/s1600/Tomato+Plant.jpg"/>
          <p:cNvPicPr>
            <a:picLocks noChangeAspect="1" noChangeArrowheads="1"/>
          </p:cNvPicPr>
          <p:nvPr/>
        </p:nvPicPr>
        <p:blipFill>
          <a:blip r:embed="rId2" cstate="print"/>
          <a:srcRect/>
          <a:stretch>
            <a:fillRect/>
          </a:stretch>
        </p:blipFill>
        <p:spPr bwMode="auto">
          <a:xfrm>
            <a:off x="3179064" y="1353312"/>
            <a:ext cx="2946456" cy="4974336"/>
          </a:xfrm>
          <a:prstGeom prst="rect">
            <a:avLst/>
          </a:prstGeom>
          <a:noFill/>
        </p:spPr>
      </p:pic>
      <p:pic>
        <p:nvPicPr>
          <p:cNvPr id="6" name="Picture 4" descr="http://info.ncagr.com/blog/wp-content/uploads/plant1mod_sm.jpg"/>
          <p:cNvPicPr>
            <a:picLocks noChangeAspect="1" noChangeArrowheads="1"/>
          </p:cNvPicPr>
          <p:nvPr/>
        </p:nvPicPr>
        <p:blipFill>
          <a:blip r:embed="rId3" cstate="print"/>
          <a:srcRect/>
          <a:stretch>
            <a:fillRect/>
          </a:stretch>
        </p:blipFill>
        <p:spPr bwMode="auto">
          <a:xfrm>
            <a:off x="131064" y="1365504"/>
            <a:ext cx="2895600" cy="4986528"/>
          </a:xfrm>
          <a:prstGeom prst="rect">
            <a:avLst/>
          </a:prstGeom>
          <a:noFill/>
        </p:spPr>
      </p:pic>
      <p:pic>
        <p:nvPicPr>
          <p:cNvPr id="7" name="Picture 6" descr="http://www.tribuneindia.com/2010/20100617/pun2.jpg"/>
          <p:cNvPicPr>
            <a:picLocks noChangeAspect="1" noChangeArrowheads="1"/>
          </p:cNvPicPr>
          <p:nvPr/>
        </p:nvPicPr>
        <p:blipFill>
          <a:blip r:embed="rId4" cstate="print"/>
          <a:srcRect/>
          <a:stretch>
            <a:fillRect/>
          </a:stretch>
        </p:blipFill>
        <p:spPr bwMode="auto">
          <a:xfrm>
            <a:off x="6227064" y="1364742"/>
            <a:ext cx="2667000" cy="4962906"/>
          </a:xfrm>
          <a:prstGeom prst="rect">
            <a:avLst/>
          </a:prstGeom>
          <a:noFill/>
        </p:spPr>
      </p:pic>
      <p:sp>
        <p:nvSpPr>
          <p:cNvPr id="8" name="TextBox 7"/>
          <p:cNvSpPr txBox="1"/>
          <p:nvPr/>
        </p:nvSpPr>
        <p:spPr>
          <a:xfrm>
            <a:off x="54864" y="234486"/>
            <a:ext cx="2971800" cy="954107"/>
          </a:xfrm>
          <a:prstGeom prst="rect">
            <a:avLst/>
          </a:prstGeom>
          <a:noFill/>
        </p:spPr>
        <p:txBody>
          <a:bodyPr wrap="square" rtlCol="0">
            <a:spAutoFit/>
          </a:bodyPr>
          <a:lstStyle/>
          <a:p>
            <a:pPr algn="ctr"/>
            <a:r>
              <a:rPr lang="en-US" sz="2400" b="1" dirty="0" smtClean="0"/>
              <a:t>In the </a:t>
            </a:r>
            <a:r>
              <a:rPr lang="en-US" sz="2800" b="1" dirty="0" smtClean="0">
                <a:solidFill>
                  <a:srgbClr val="008000"/>
                </a:solidFill>
              </a:rPr>
              <a:t>PAST</a:t>
            </a:r>
            <a:r>
              <a:rPr lang="en-US" sz="2800" b="1" dirty="0" smtClean="0"/>
              <a:t> </a:t>
            </a:r>
          </a:p>
          <a:p>
            <a:pPr algn="ctr"/>
            <a:r>
              <a:rPr lang="en-US" sz="2400" b="1" dirty="0" smtClean="0"/>
              <a:t>food was </a:t>
            </a:r>
            <a:r>
              <a:rPr lang="en-US" sz="2800" b="1" dirty="0" smtClean="0">
                <a:solidFill>
                  <a:srgbClr val="008000"/>
                </a:solidFill>
              </a:rPr>
              <a:t>GROWN</a:t>
            </a:r>
            <a:endParaRPr lang="en-US" sz="2800" b="1" dirty="0">
              <a:solidFill>
                <a:srgbClr val="008000"/>
              </a:solidFill>
            </a:endParaRPr>
          </a:p>
        </p:txBody>
      </p:sp>
      <p:sp>
        <p:nvSpPr>
          <p:cNvPr id="9" name="TextBox 8"/>
          <p:cNvSpPr txBox="1"/>
          <p:nvPr/>
        </p:nvSpPr>
        <p:spPr>
          <a:xfrm>
            <a:off x="3095939" y="217661"/>
            <a:ext cx="2971800" cy="954107"/>
          </a:xfrm>
          <a:prstGeom prst="rect">
            <a:avLst/>
          </a:prstGeom>
          <a:noFill/>
        </p:spPr>
        <p:txBody>
          <a:bodyPr wrap="square" rtlCol="0">
            <a:spAutoFit/>
          </a:bodyPr>
          <a:lstStyle/>
          <a:p>
            <a:pPr algn="ctr"/>
            <a:r>
              <a:rPr lang="en-US" sz="2800" b="1" dirty="0" smtClean="0">
                <a:solidFill>
                  <a:srgbClr val="FF0000"/>
                </a:solidFill>
              </a:rPr>
              <a:t>TODAY </a:t>
            </a:r>
            <a:r>
              <a:rPr lang="en-US" sz="2400" b="1" dirty="0" smtClean="0"/>
              <a:t>food is </a:t>
            </a:r>
            <a:r>
              <a:rPr lang="en-US" sz="2800" b="1" u="sng" dirty="0" smtClean="0">
                <a:solidFill>
                  <a:srgbClr val="FF0000"/>
                </a:solidFill>
              </a:rPr>
              <a:t>MANUFACTURED</a:t>
            </a:r>
            <a:endParaRPr lang="en-US" sz="2800" b="1" u="sng" dirty="0">
              <a:solidFill>
                <a:srgbClr val="FF0000"/>
              </a:solidFill>
            </a:endParaRPr>
          </a:p>
        </p:txBody>
      </p:sp>
      <p:sp>
        <p:nvSpPr>
          <p:cNvPr id="10" name="TextBox 9"/>
          <p:cNvSpPr txBox="1"/>
          <p:nvPr/>
        </p:nvSpPr>
        <p:spPr>
          <a:xfrm>
            <a:off x="5922264" y="305146"/>
            <a:ext cx="3124200" cy="830997"/>
          </a:xfrm>
          <a:prstGeom prst="rect">
            <a:avLst/>
          </a:prstGeom>
          <a:noFill/>
        </p:spPr>
        <p:txBody>
          <a:bodyPr wrap="square" rtlCol="0">
            <a:spAutoFit/>
          </a:bodyPr>
          <a:lstStyle/>
          <a:p>
            <a:pPr algn="ctr"/>
            <a:r>
              <a:rPr lang="en-US" sz="2400" b="1" dirty="0" smtClean="0">
                <a:solidFill>
                  <a:srgbClr val="FF0000"/>
                </a:solidFill>
              </a:rPr>
              <a:t>UNETHICAL PRACTICES </a:t>
            </a:r>
          </a:p>
          <a:p>
            <a:pPr algn="ctr"/>
            <a:r>
              <a:rPr lang="en-US" sz="2400" b="1" dirty="0" smtClean="0"/>
              <a:t>to increase output.</a:t>
            </a:r>
            <a:endParaRPr lang="en-US" sz="2400" b="1" dirty="0"/>
          </a:p>
        </p:txBody>
      </p:sp>
      <p:pic>
        <p:nvPicPr>
          <p:cNvPr id="11" name="Picture 2" descr="http://www.harboursidefitness.com.au/content/harbourside/assets/BlogPhoto/apples.jpeg"/>
          <p:cNvPicPr>
            <a:picLocks noChangeAspect="1" noChangeArrowheads="1"/>
          </p:cNvPicPr>
          <p:nvPr/>
        </p:nvPicPr>
        <p:blipFill>
          <a:blip r:embed="rId5" cstate="print"/>
          <a:srcRect/>
          <a:stretch>
            <a:fillRect/>
          </a:stretch>
        </p:blipFill>
        <p:spPr bwMode="auto">
          <a:xfrm>
            <a:off x="9086088" y="201676"/>
            <a:ext cx="2971800" cy="606501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par>
                                <p:cTn id="8" presetID="1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lide(fromBottom)">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lide(fromBottom)">
                                      <p:cBhvr>
                                        <p:cTn id="15" dur="500"/>
                                        <p:tgtEl>
                                          <p:spTgt spid="5"/>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lide(fromBottom)">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lide(fromBottom)">
                                      <p:cBhvr>
                                        <p:cTn id="23" dur="500"/>
                                        <p:tgtEl>
                                          <p:spTgt spid="7"/>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lide(fromBottom)">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12437</TotalTime>
  <Words>1442</Words>
  <Application>Microsoft Office PowerPoint</Application>
  <PresentationFormat>Widescreen</PresentationFormat>
  <Paragraphs>280</Paragraphs>
  <Slides>53</Slides>
  <Notes>0</Notes>
  <HiddenSlides>0</HiddenSlides>
  <MMClips>0</MMClips>
  <ScaleCrop>false</ScaleCrop>
  <HeadingPairs>
    <vt:vector size="8" baseType="variant">
      <vt:variant>
        <vt:lpstr>Fonts Used</vt:lpstr>
      </vt:variant>
      <vt:variant>
        <vt:i4>11</vt:i4>
      </vt:variant>
      <vt:variant>
        <vt:lpstr>Theme</vt:lpstr>
      </vt:variant>
      <vt:variant>
        <vt:i4>1</vt:i4>
      </vt:variant>
      <vt:variant>
        <vt:lpstr>Embedded OLE Servers</vt:lpstr>
      </vt:variant>
      <vt:variant>
        <vt:i4>1</vt:i4>
      </vt:variant>
      <vt:variant>
        <vt:lpstr>Slide Titles</vt:lpstr>
      </vt:variant>
      <vt:variant>
        <vt:i4>53</vt:i4>
      </vt:variant>
    </vt:vector>
  </HeadingPairs>
  <TitlesOfParts>
    <vt:vector size="66" baseType="lpstr">
      <vt:lpstr>Aharoni</vt:lpstr>
      <vt:lpstr>Aparajita</vt:lpstr>
      <vt:lpstr>Arial</vt:lpstr>
      <vt:lpstr>Arial Narrow</vt:lpstr>
      <vt:lpstr>Arial Rounded MT Bold</vt:lpstr>
      <vt:lpstr>Calibri</vt:lpstr>
      <vt:lpstr>Calibri Light</vt:lpstr>
      <vt:lpstr>Lucida Calligraphy</vt:lpstr>
      <vt:lpstr>Times</vt:lpstr>
      <vt:lpstr>Times New Roman</vt:lpstr>
      <vt:lpstr>Wingdings</vt:lpstr>
      <vt:lpstr>Office Theme</vt:lpstr>
      <vt:lpstr>Clip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health</dc:title>
  <dc:creator>Nandini</dc:creator>
  <cp:lastModifiedBy>Windows User</cp:lastModifiedBy>
  <cp:revision>456</cp:revision>
  <dcterms:created xsi:type="dcterms:W3CDTF">2013-03-25T10:21:12Z</dcterms:created>
  <dcterms:modified xsi:type="dcterms:W3CDTF">2019-08-19T21:28:47Z</dcterms:modified>
</cp:coreProperties>
</file>